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24"/>
  </p:notesMasterIdLst>
  <p:sldIdLst>
    <p:sldId id="256" r:id="rId5"/>
    <p:sldId id="323" r:id="rId6"/>
    <p:sldId id="278" r:id="rId7"/>
    <p:sldId id="276" r:id="rId8"/>
    <p:sldId id="264" r:id="rId9"/>
    <p:sldId id="326" r:id="rId10"/>
    <p:sldId id="273" r:id="rId11"/>
    <p:sldId id="279" r:id="rId12"/>
    <p:sldId id="270" r:id="rId13"/>
    <p:sldId id="321" r:id="rId14"/>
    <p:sldId id="325" r:id="rId15"/>
    <p:sldId id="272" r:id="rId16"/>
    <p:sldId id="271" r:id="rId17"/>
    <p:sldId id="265" r:id="rId18"/>
    <p:sldId id="267" r:id="rId19"/>
    <p:sldId id="268" r:id="rId20"/>
    <p:sldId id="274" r:id="rId21"/>
    <p:sldId id="277" r:id="rId22"/>
    <p:sldId id="324"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9B86A-325B-B7C5-5C81-B5CB8BE059F4}" name="Jessica Freeman" initials="JF" userId="S::jessica.freeman@unimelb.edu.au::f591a23e-40cc-476b-8f9e-d611e700a5bb" providerId="AD"/>
  <p188:author id="{BA0C2180-739B-47A5-252A-E3BDD2F2F636}" name="Jordyn McDonough" initials="JM" userId="S::jordyn.mcdonough1@unimelb.edu.au::d1a46a0a-8eb2-43cb-91f0-955ca640d6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ifford Amanda" initials="CA" lastIdx="47" clrIdx="0">
    <p:extLst>
      <p:ext uri="{19B8F6BF-5375-455C-9EA6-DF929625EA0E}">
        <p15:presenceInfo xmlns:p15="http://schemas.microsoft.com/office/powerpoint/2012/main" userId="S-1-5-21-55386287-1424373824-1154838474-123282" providerId="AD"/>
      </p:ext>
    </p:extLst>
  </p:cmAuthor>
  <p:cmAuthor id="2" name="Jessica Freeman" initials="JF" lastIdx="21" clrIdx="1">
    <p:extLst>
      <p:ext uri="{19B8F6BF-5375-455C-9EA6-DF929625EA0E}">
        <p15:presenceInfo xmlns:p15="http://schemas.microsoft.com/office/powerpoint/2012/main" userId="S::jessica.freeman@unimelb.edu.au::f591a23e-40cc-476b-8f9e-d611e700a5bb" providerId="AD"/>
      </p:ext>
    </p:extLst>
  </p:cmAuthor>
  <p:cmAuthor id="3" name="Duncan Colyer" initials="DC" lastIdx="9" clrIdx="2">
    <p:extLst>
      <p:ext uri="{19B8F6BF-5375-455C-9EA6-DF929625EA0E}">
        <p15:presenceInfo xmlns:p15="http://schemas.microsoft.com/office/powerpoint/2012/main" userId="S::duncan.colyer@unimelb.edu.au::b204a150-7669-44cd-b4dd-00d7b91130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73F"/>
    <a:srgbClr val="41C0F4"/>
    <a:srgbClr val="EF3F56"/>
    <a:srgbClr val="B43E97"/>
    <a:srgbClr val="56185A"/>
    <a:srgbClr val="6C1759"/>
    <a:srgbClr val="FACB07"/>
    <a:srgbClr val="F58220"/>
    <a:srgbClr val="6A972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8"/>
    <p:restoredTop sz="86370" autoAdjust="0"/>
  </p:normalViewPr>
  <p:slideViewPr>
    <p:cSldViewPr snapToGrid="0" snapToObjects="1" showGuides="1">
      <p:cViewPr varScale="1">
        <p:scale>
          <a:sx n="54" d="100"/>
          <a:sy n="54" d="100"/>
        </p:scale>
        <p:origin x="14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89E8D-827C-4B20-9C1B-E92913828102}" type="datetimeFigureOut">
              <a:rPr lang="en-AU" smtClean="0"/>
              <a:t>23/10/2023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23520-005E-45E4-AD7F-A43818570DD7}" type="slidenum">
              <a:rPr lang="en-AU" smtClean="0"/>
              <a:t>‹#›</a:t>
            </a:fld>
            <a:endParaRPr lang="en-AU" dirty="0"/>
          </a:p>
        </p:txBody>
      </p:sp>
    </p:spTree>
    <p:extLst>
      <p:ext uri="{BB962C8B-B14F-4D97-AF65-F5344CB8AC3E}">
        <p14:creationId xmlns:p14="http://schemas.microsoft.com/office/powerpoint/2010/main" val="423184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0LT9Rp26gd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223520-005E-45E4-AD7F-A43818570DD7}" type="slidenum">
              <a:rPr lang="en-AU" smtClean="0"/>
              <a:t>3</a:t>
            </a:fld>
            <a:endParaRPr lang="en-AU"/>
          </a:p>
        </p:txBody>
      </p:sp>
    </p:spTree>
    <p:extLst>
      <p:ext uri="{BB962C8B-B14F-4D97-AF65-F5344CB8AC3E}">
        <p14:creationId xmlns:p14="http://schemas.microsoft.com/office/powerpoint/2010/main" val="694591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Make sure you are happy to participate</a:t>
            </a:r>
          </a:p>
          <a:p>
            <a:endParaRPr lang="en-AU" dirty="0"/>
          </a:p>
        </p:txBody>
      </p:sp>
      <p:sp>
        <p:nvSpPr>
          <p:cNvPr id="4" name="Slide Number Placeholder 3"/>
          <p:cNvSpPr>
            <a:spLocks noGrp="1"/>
          </p:cNvSpPr>
          <p:nvPr>
            <p:ph type="sldNum" sz="quarter" idx="5"/>
          </p:nvPr>
        </p:nvSpPr>
        <p:spPr/>
        <p:txBody>
          <a:bodyPr/>
          <a:lstStyle/>
          <a:p>
            <a:fld id="{23223520-005E-45E4-AD7F-A43818570DD7}" type="slidenum">
              <a:rPr lang="en-AU" smtClean="0"/>
              <a:t>13</a:t>
            </a:fld>
            <a:endParaRPr lang="en-AU" dirty="0"/>
          </a:p>
        </p:txBody>
      </p:sp>
    </p:spTree>
    <p:extLst>
      <p:ext uri="{BB962C8B-B14F-4D97-AF65-F5344CB8AC3E}">
        <p14:creationId xmlns:p14="http://schemas.microsoft.com/office/powerpoint/2010/main" val="303470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AU" dirty="0"/>
              <a:t>Speaker Notes:</a:t>
            </a:r>
          </a:p>
          <a:p>
            <a:pPr marL="628650" lvl="1" indent="-171450">
              <a:buFont typeface="Arial" panose="020B0604020202020204" pitchFamily="34" charset="0"/>
              <a:buChar char="•"/>
            </a:pPr>
            <a:r>
              <a:rPr lang="en-AU" dirty="0"/>
              <a:t>To be informed means: Have an </a:t>
            </a:r>
            <a:r>
              <a:rPr lang="en-AU" sz="1800" dirty="0">
                <a:effectLst/>
                <a:latin typeface="Segoe UI" panose="020B0502040204020203" pitchFamily="34" charset="0"/>
              </a:rPr>
              <a:t>understanding what the commitment is for the trial, what you are participating in (including tests etc).</a:t>
            </a:r>
            <a:endParaRPr lang="en-AU" dirty="0"/>
          </a:p>
          <a:p>
            <a:pPr marL="628650" lvl="1" indent="-171450">
              <a:buFont typeface="Arial" panose="020B0604020202020204" pitchFamily="34" charset="0"/>
              <a:buChar char="•"/>
            </a:pPr>
            <a:r>
              <a:rPr lang="en-US" sz="1200" dirty="0">
                <a:solidFill>
                  <a:schemeClr val="accent4"/>
                </a:solidFill>
                <a:latin typeface="+mn-lt"/>
              </a:rPr>
              <a:t>Discussion must include the proposed treatment, how many visits are required, possible alternatives, side effects, risks, benefits, whom to call and release of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4"/>
                </a:solidFill>
                <a:latin typeface="+mn-lt"/>
              </a:rPr>
              <a:t>To provide consent, participants will partake in a conversation and sign a document called a consent form (Patient Information and Informed Consent Form – PICF)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4"/>
                </a:solidFill>
                <a:latin typeface="+mn-lt"/>
              </a:rPr>
              <a:t>Ways to provide informed consent: </a:t>
            </a:r>
            <a:r>
              <a:rPr lang="en-US" dirty="0"/>
              <a:t>Use of interpreters, Issues of Guardianship, Re-consenting, </a:t>
            </a:r>
            <a:endParaRPr lang="en-US" sz="1200" dirty="0">
              <a:solidFill>
                <a:schemeClr val="accent4"/>
              </a:solidFill>
              <a:latin typeface="+mn-lt"/>
            </a:endParaRPr>
          </a:p>
          <a:p>
            <a:endParaRPr lang="en-AU" dirty="0"/>
          </a:p>
        </p:txBody>
      </p:sp>
      <p:sp>
        <p:nvSpPr>
          <p:cNvPr id="4" name="Slide Number Placeholder 3"/>
          <p:cNvSpPr>
            <a:spLocks noGrp="1"/>
          </p:cNvSpPr>
          <p:nvPr>
            <p:ph type="sldNum" sz="quarter" idx="5"/>
          </p:nvPr>
        </p:nvSpPr>
        <p:spPr/>
        <p:txBody>
          <a:bodyPr/>
          <a:lstStyle/>
          <a:p>
            <a:fld id="{23223520-005E-45E4-AD7F-A43818570DD7}" type="slidenum">
              <a:rPr lang="en-AU" smtClean="0"/>
              <a:t>14</a:t>
            </a:fld>
            <a:endParaRPr lang="en-AU" dirty="0"/>
          </a:p>
        </p:txBody>
      </p:sp>
    </p:spTree>
    <p:extLst>
      <p:ext uri="{BB962C8B-B14F-4D97-AF65-F5344CB8AC3E}">
        <p14:creationId xmlns:p14="http://schemas.microsoft.com/office/powerpoint/2010/main" val="91877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223520-005E-45E4-AD7F-A43818570DD7}" type="slidenum">
              <a:rPr lang="en-AU" smtClean="0"/>
              <a:t>15</a:t>
            </a:fld>
            <a:endParaRPr lang="en-AU" dirty="0"/>
          </a:p>
        </p:txBody>
      </p:sp>
    </p:spTree>
    <p:extLst>
      <p:ext uri="{BB962C8B-B14F-4D97-AF65-F5344CB8AC3E}">
        <p14:creationId xmlns:p14="http://schemas.microsoft.com/office/powerpoint/2010/main" val="4021481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223520-005E-45E4-AD7F-A43818570DD7}" type="slidenum">
              <a:rPr lang="en-AU" smtClean="0"/>
              <a:t>16</a:t>
            </a:fld>
            <a:endParaRPr lang="en-AU" dirty="0"/>
          </a:p>
        </p:txBody>
      </p:sp>
    </p:spTree>
    <p:extLst>
      <p:ext uri="{BB962C8B-B14F-4D97-AF65-F5344CB8AC3E}">
        <p14:creationId xmlns:p14="http://schemas.microsoft.com/office/powerpoint/2010/main" val="36984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https://youtu.be/0LT9Rp26gdo</a:t>
            </a:r>
            <a:r>
              <a:rPr lang="en-AU" dirty="0">
                <a:effectLst/>
              </a:rPr>
              <a:t> </a:t>
            </a:r>
            <a:endParaRPr lang="en-US" dirty="0"/>
          </a:p>
        </p:txBody>
      </p:sp>
      <p:sp>
        <p:nvSpPr>
          <p:cNvPr id="4" name="Slide Number Placeholder 3"/>
          <p:cNvSpPr>
            <a:spLocks noGrp="1"/>
          </p:cNvSpPr>
          <p:nvPr>
            <p:ph type="sldNum" sz="quarter" idx="5"/>
          </p:nvPr>
        </p:nvSpPr>
        <p:spPr/>
        <p:txBody>
          <a:bodyPr/>
          <a:lstStyle/>
          <a:p>
            <a:fld id="{23223520-005E-45E4-AD7F-A43818570DD7}" type="slidenum">
              <a:rPr lang="en-AU" smtClean="0"/>
              <a:t>17</a:t>
            </a:fld>
            <a:endParaRPr lang="en-AU" dirty="0"/>
          </a:p>
        </p:txBody>
      </p:sp>
    </p:spTree>
    <p:extLst>
      <p:ext uri="{BB962C8B-B14F-4D97-AF65-F5344CB8AC3E}">
        <p14:creationId xmlns:p14="http://schemas.microsoft.com/office/powerpoint/2010/main" val="69267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good place to add your local resources.</a:t>
            </a:r>
          </a:p>
        </p:txBody>
      </p:sp>
      <p:sp>
        <p:nvSpPr>
          <p:cNvPr id="4" name="Slide Number Placeholder 3"/>
          <p:cNvSpPr>
            <a:spLocks noGrp="1"/>
          </p:cNvSpPr>
          <p:nvPr>
            <p:ph type="sldNum" sz="quarter" idx="10"/>
          </p:nvPr>
        </p:nvSpPr>
        <p:spPr/>
        <p:txBody>
          <a:bodyPr/>
          <a:lstStyle/>
          <a:p>
            <a:fld id="{23223520-005E-45E4-AD7F-A43818570DD7}" type="slidenum">
              <a:rPr lang="en-AU" smtClean="0"/>
              <a:t>18</a:t>
            </a:fld>
            <a:endParaRPr lang="en-AU"/>
          </a:p>
        </p:txBody>
      </p:sp>
    </p:spTree>
    <p:extLst>
      <p:ext uri="{BB962C8B-B14F-4D97-AF65-F5344CB8AC3E}">
        <p14:creationId xmlns:p14="http://schemas.microsoft.com/office/powerpoint/2010/main" val="215625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Cancer Council Victoria has </a:t>
            </a:r>
            <a:r>
              <a:rPr lang="en-AU" b="1" dirty="0"/>
              <a:t>resources to help you understand more about clinical trials </a:t>
            </a:r>
            <a:r>
              <a:rPr lang="en-AU" dirty="0"/>
              <a:t>and search for cancer clinical trials in Victoria. </a:t>
            </a:r>
          </a:p>
          <a:p>
            <a:endParaRPr lang="en-AU" b="0" dirty="0"/>
          </a:p>
          <a:p>
            <a:r>
              <a:rPr lang="en-AU" b="0" dirty="0"/>
              <a:t>This includes the:</a:t>
            </a:r>
          </a:p>
          <a:p>
            <a:pPr marL="171450" indent="-171450">
              <a:buFont typeface="Arial" panose="020B0604020202020204" pitchFamily="34" charset="0"/>
              <a:buChar char="•"/>
            </a:pPr>
            <a:r>
              <a:rPr lang="en-AU" b="0" dirty="0"/>
              <a:t>Understanding Clinical Trials &amp; Research Booklet, which you can download from the Cancer Council website or order in hard copy here:  https://www.cancervic.org.au/resources/ </a:t>
            </a:r>
            <a:br>
              <a:rPr lang="en-AU" b="0" dirty="0"/>
            </a:br>
            <a:endParaRPr lang="en-AU" b="0" dirty="0"/>
          </a:p>
          <a:p>
            <a:pPr marL="171450" indent="-171450">
              <a:buFont typeface="Arial" panose="020B0604020202020204" pitchFamily="34" charset="0"/>
              <a:buChar char="•"/>
            </a:pPr>
            <a:r>
              <a:rPr lang="en-AU" b="0" dirty="0"/>
              <a:t>Victorian Cancer Trials Link – a website that you can use to search for clinical trials in Victoria and access general information and support. On this website, you will find an online copy of their booklet, factsheets about clinical trials, a list of questions to ask your doctor, videos of people sharing their experience participating in clinical trials and more. </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dirty="0"/>
              <a:t>You can also access support through their 13 11 20 Cancer Information and Support Service (see below).</a:t>
            </a:r>
          </a:p>
          <a:p>
            <a:pPr marL="171450" indent="-171450">
              <a:buFont typeface="Arial" panose="020B0604020202020204" pitchFamily="34" charset="0"/>
              <a:buChar char="•"/>
            </a:pPr>
            <a:endParaRPr lang="en-AU" dirty="0"/>
          </a:p>
          <a:p>
            <a:r>
              <a:rPr lang="en-AU" sz="1200" b="1" kern="1200" dirty="0">
                <a:solidFill>
                  <a:schemeClr val="tx1"/>
                </a:solidFill>
                <a:effectLst/>
                <a:latin typeface="+mn-lt"/>
                <a:ea typeface="+mn-ea"/>
                <a:cs typeface="+mn-cs"/>
              </a:rPr>
              <a:t>Cancer Council 13 11 20 Cancer Information &amp; Support</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Cancer Council 13 11 20 is a </a:t>
            </a:r>
            <a:r>
              <a:rPr lang="en-US" sz="1200" u="sng" kern="1200" dirty="0">
                <a:solidFill>
                  <a:schemeClr val="tx1"/>
                </a:solidFill>
                <a:effectLst/>
                <a:latin typeface="+mn-lt"/>
                <a:ea typeface="+mn-ea"/>
                <a:cs typeface="+mn-cs"/>
              </a:rPr>
              <a:t>statewide service </a:t>
            </a:r>
            <a:r>
              <a:rPr lang="en-US" sz="1200" kern="1200" dirty="0">
                <a:solidFill>
                  <a:schemeClr val="tx1"/>
                </a:solidFill>
                <a:effectLst/>
                <a:latin typeface="+mn-lt"/>
                <a:ea typeface="+mn-ea"/>
                <a:cs typeface="+mn-cs"/>
              </a:rPr>
              <a:t>for all people affected by cancer and all health professionals who support them </a:t>
            </a:r>
            <a:r>
              <a:rPr lang="en-US" sz="1200" b="0" kern="1200" dirty="0">
                <a:solidFill>
                  <a:schemeClr val="tx1"/>
                </a:solidFill>
                <a:effectLst/>
                <a:latin typeface="+mn-lt"/>
                <a:ea typeface="+mn-ea"/>
                <a:cs typeface="+mn-cs"/>
              </a:rPr>
              <a:t>regardless of where they live in Victoria.</a:t>
            </a:r>
            <a:r>
              <a:rPr lang="en-AU" sz="1200" b="0" kern="1200" dirty="0">
                <a:solidFill>
                  <a:schemeClr val="tx1"/>
                </a:solidFill>
                <a:effectLst/>
                <a:latin typeface="+mn-lt"/>
                <a:ea typeface="+mn-ea"/>
                <a:cs typeface="+mn-cs"/>
              </a:rPr>
              <a:t> It’s free, confidential and staffed by experienced cancer nurses. </a:t>
            </a:r>
          </a:p>
          <a:p>
            <a:pPr marL="171450" lvl="0" indent="-171450">
              <a:buFont typeface="Arial" panose="020B0604020202020204" pitchFamily="34" charset="0"/>
              <a:buChar char="•"/>
            </a:pPr>
            <a:r>
              <a:rPr lang="en-AU" sz="1200" b="0" kern="1200" dirty="0">
                <a:solidFill>
                  <a:schemeClr val="tx1"/>
                </a:solidFill>
                <a:effectLst/>
                <a:latin typeface="+mn-lt"/>
                <a:ea typeface="+mn-ea"/>
                <a:cs typeface="+mn-cs"/>
              </a:rPr>
              <a:t>You can access this service directly by calling 13 11 20 or by emailing askacancernurse@cancervic.org.au</a:t>
            </a:r>
          </a:p>
          <a:p>
            <a:pPr marL="171450" lvl="0" indent="-171450">
              <a:buFont typeface="Arial" panose="020B0604020202020204" pitchFamily="34" charset="0"/>
              <a:buChar char="•"/>
            </a:pPr>
            <a:r>
              <a:rPr lang="en-AU" sz="1200" b="0" kern="1200" dirty="0">
                <a:solidFill>
                  <a:schemeClr val="tx1"/>
                </a:solidFill>
                <a:effectLst/>
                <a:latin typeface="+mn-lt"/>
                <a:ea typeface="+mn-ea"/>
                <a:cs typeface="+mn-cs"/>
              </a:rPr>
              <a:t>Phone lines are open Monday-Friday from 9am to 5pm (excluding public holidays). </a:t>
            </a:r>
          </a:p>
          <a:p>
            <a:pPr marL="171450" lvl="0" indent="-171450">
              <a:buFont typeface="Arial" panose="020B0604020202020204" pitchFamily="34" charset="0"/>
              <a:buChar char="•"/>
            </a:pPr>
            <a:r>
              <a:rPr lang="en-AU" sz="1200" b="0" kern="1200" dirty="0">
                <a:solidFill>
                  <a:schemeClr val="tx1"/>
                </a:solidFill>
                <a:effectLst/>
                <a:latin typeface="+mn-lt"/>
                <a:ea typeface="+mn-ea"/>
                <a:cs typeface="+mn-cs"/>
              </a:rPr>
              <a:t>Cancer Council 13 11 20 nurses can:</a:t>
            </a:r>
          </a:p>
          <a:p>
            <a:pPr lvl="1" algn="l">
              <a:buFont typeface="Arial" panose="020B0604020202020204" pitchFamily="34" charset="0"/>
              <a:buChar char="•"/>
            </a:pPr>
            <a:r>
              <a:rPr lang="en-AU" b="0" i="0" dirty="0">
                <a:solidFill>
                  <a:srgbClr val="333333"/>
                </a:solidFill>
                <a:effectLst/>
                <a:latin typeface="FocoCCLight"/>
              </a:rPr>
              <a:t>explain what cancer is and what will happen during treatment </a:t>
            </a:r>
          </a:p>
          <a:p>
            <a:pPr lvl="1" algn="l">
              <a:buFont typeface="Arial" panose="020B0604020202020204" pitchFamily="34" charset="0"/>
              <a:buChar char="•"/>
            </a:pPr>
            <a:r>
              <a:rPr lang="en-AU" b="0" i="0" dirty="0">
                <a:solidFill>
                  <a:srgbClr val="333333"/>
                </a:solidFill>
                <a:effectLst/>
                <a:latin typeface="FocoCCLight"/>
              </a:rPr>
              <a:t>give you tips for managing common side effects </a:t>
            </a:r>
          </a:p>
          <a:p>
            <a:pPr lvl="1" algn="l">
              <a:buFont typeface="Arial" panose="020B0604020202020204" pitchFamily="34" charset="0"/>
              <a:buChar char="•"/>
            </a:pPr>
            <a:r>
              <a:rPr lang="en-AU" b="0" i="0" dirty="0">
                <a:solidFill>
                  <a:srgbClr val="333333"/>
                </a:solidFill>
                <a:effectLst/>
                <a:latin typeface="FocoCCLight"/>
              </a:rPr>
              <a:t>discuss treatment options, including clinical trials</a:t>
            </a:r>
          </a:p>
          <a:p>
            <a:pPr lvl="1" algn="l">
              <a:buFont typeface="Arial" panose="020B0604020202020204" pitchFamily="34" charset="0"/>
              <a:buChar char="•"/>
            </a:pPr>
            <a:r>
              <a:rPr lang="en-AU" b="0" i="0" dirty="0">
                <a:solidFill>
                  <a:srgbClr val="333333"/>
                </a:solidFill>
                <a:effectLst/>
                <a:latin typeface="FocoCCLight"/>
              </a:rPr>
              <a:t>help you find your way around the health system </a:t>
            </a:r>
          </a:p>
          <a:p>
            <a:pPr lvl="1" algn="l">
              <a:buFont typeface="Arial" panose="020B0604020202020204" pitchFamily="34" charset="0"/>
              <a:buChar char="•"/>
            </a:pPr>
            <a:r>
              <a:rPr lang="en-AU" b="0" i="0" dirty="0">
                <a:solidFill>
                  <a:srgbClr val="333333"/>
                </a:solidFill>
                <a:effectLst/>
                <a:latin typeface="FocoCCLight"/>
              </a:rPr>
              <a:t>provide counselling support </a:t>
            </a:r>
          </a:p>
          <a:p>
            <a:pPr lvl="1" algn="l">
              <a:buFont typeface="Arial" panose="020B0604020202020204" pitchFamily="34" charset="0"/>
              <a:buChar char="•"/>
            </a:pPr>
            <a:r>
              <a:rPr lang="en-AU" b="0" i="0" dirty="0">
                <a:solidFill>
                  <a:srgbClr val="333333"/>
                </a:solidFill>
                <a:effectLst/>
                <a:latin typeface="FocoCCLight"/>
              </a:rPr>
              <a:t>help you care for someone with cancer and look after your wellbeing  </a:t>
            </a:r>
          </a:p>
          <a:p>
            <a:pPr lvl="1" algn="l">
              <a:buFont typeface="Arial" panose="020B0604020202020204" pitchFamily="34" charset="0"/>
              <a:buChar char="•"/>
            </a:pPr>
            <a:r>
              <a:rPr lang="en-AU" b="0" i="0" dirty="0">
                <a:solidFill>
                  <a:srgbClr val="333333"/>
                </a:solidFill>
                <a:effectLst/>
                <a:latin typeface="FocoCCLight"/>
              </a:rPr>
              <a:t>provide financial counselling to help you manage the cost of cancer </a:t>
            </a:r>
          </a:p>
          <a:p>
            <a:pPr lvl="1" algn="l">
              <a:buFont typeface="Arial" panose="020B0604020202020204" pitchFamily="34" charset="0"/>
              <a:buChar char="•"/>
            </a:pPr>
            <a:r>
              <a:rPr lang="en-AU" b="0" i="0" dirty="0">
                <a:solidFill>
                  <a:srgbClr val="333333"/>
                </a:solidFill>
                <a:effectLst/>
                <a:latin typeface="FocoCCLight"/>
              </a:rPr>
              <a:t>match you with volunteers with a similar cancer experience to talk to</a:t>
            </a:r>
          </a:p>
          <a:p>
            <a:pPr lvl="1" algn="l">
              <a:buFont typeface="Arial" panose="020B0604020202020204" pitchFamily="34" charset="0"/>
              <a:buChar char="•"/>
            </a:pPr>
            <a:r>
              <a:rPr lang="en-AU" b="0" i="0" dirty="0">
                <a:solidFill>
                  <a:srgbClr val="333333"/>
                </a:solidFill>
                <a:effectLst/>
                <a:latin typeface="FocoCCLight"/>
              </a:rPr>
              <a:t>and much more </a:t>
            </a:r>
          </a:p>
          <a:p>
            <a:pPr lvl="1" algn="l">
              <a:buFont typeface="Arial" panose="020B0604020202020204" pitchFamily="34" charset="0"/>
              <a:buChar char="•"/>
            </a:pPr>
            <a:endParaRPr lang="en-AU" b="0" i="0" dirty="0">
              <a:solidFill>
                <a:srgbClr val="333333"/>
              </a:solidFill>
              <a:effectLst/>
              <a:latin typeface="FocoCCLight"/>
            </a:endParaRPr>
          </a:p>
          <a:p>
            <a:pPr lvl="0" algn="l">
              <a:buFont typeface="Arial" panose="020B0604020202020204" pitchFamily="34" charset="0"/>
              <a:buChar char="•"/>
            </a:pPr>
            <a:r>
              <a:rPr lang="en-AU" b="0" i="0" dirty="0">
                <a:solidFill>
                  <a:srgbClr val="333333"/>
                </a:solidFill>
                <a:effectLst/>
                <a:latin typeface="FocoCCLight"/>
              </a:rPr>
              <a:t>  If you’re not sure if you want to contact 13 11 20, but would like to know more you can visit the Cancer Council website: https://www.cancervic.org.au/get-support/cancer-support </a:t>
            </a: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CE8E3EF6-6E93-4A45-8829-163595DB508B}" type="slidenum">
              <a:rPr lang="en-AU" smtClean="0"/>
              <a:t>19</a:t>
            </a:fld>
            <a:endParaRPr lang="en-AU"/>
          </a:p>
        </p:txBody>
      </p:sp>
    </p:spTree>
    <p:extLst>
      <p:ext uri="{BB962C8B-B14F-4D97-AF65-F5344CB8AC3E}">
        <p14:creationId xmlns:p14="http://schemas.microsoft.com/office/powerpoint/2010/main" val="68024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223520-005E-45E4-AD7F-A43818570DD7}" type="slidenum">
              <a:rPr lang="en-AU" smtClean="0"/>
              <a:t>4</a:t>
            </a:fld>
            <a:endParaRPr lang="en-AU"/>
          </a:p>
        </p:txBody>
      </p:sp>
    </p:spTree>
    <p:extLst>
      <p:ext uri="{BB962C8B-B14F-4D97-AF65-F5344CB8AC3E}">
        <p14:creationId xmlns:p14="http://schemas.microsoft.com/office/powerpoint/2010/main" val="89499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223520-005E-45E4-AD7F-A43818570DD7}" type="slidenum">
              <a:rPr lang="en-AU" smtClean="0"/>
              <a:t>5</a:t>
            </a:fld>
            <a:endParaRPr lang="en-AU"/>
          </a:p>
        </p:txBody>
      </p:sp>
    </p:spTree>
    <p:extLst>
      <p:ext uri="{BB962C8B-B14F-4D97-AF65-F5344CB8AC3E}">
        <p14:creationId xmlns:p14="http://schemas.microsoft.com/office/powerpoint/2010/main" val="339496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Infographic or animation</a:t>
            </a:r>
          </a:p>
        </p:txBody>
      </p:sp>
      <p:sp>
        <p:nvSpPr>
          <p:cNvPr id="4" name="Slide Number Placeholder 3"/>
          <p:cNvSpPr>
            <a:spLocks noGrp="1"/>
          </p:cNvSpPr>
          <p:nvPr>
            <p:ph type="sldNum" sz="quarter" idx="5"/>
          </p:nvPr>
        </p:nvSpPr>
        <p:spPr/>
        <p:txBody>
          <a:bodyPr/>
          <a:lstStyle/>
          <a:p>
            <a:fld id="{23223520-005E-45E4-AD7F-A43818570DD7}" type="slidenum">
              <a:rPr lang="en-AU" smtClean="0"/>
              <a:t>6</a:t>
            </a:fld>
            <a:endParaRPr lang="en-AU" dirty="0"/>
          </a:p>
        </p:txBody>
      </p:sp>
    </p:spTree>
    <p:extLst>
      <p:ext uri="{BB962C8B-B14F-4D97-AF65-F5344CB8AC3E}">
        <p14:creationId xmlns:p14="http://schemas.microsoft.com/office/powerpoint/2010/main" val="94349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223520-005E-45E4-AD7F-A43818570DD7}" type="slidenum">
              <a:rPr lang="en-AU" smtClean="0"/>
              <a:t>7</a:t>
            </a:fld>
            <a:endParaRPr lang="en-AU" dirty="0"/>
          </a:p>
        </p:txBody>
      </p:sp>
    </p:spTree>
    <p:extLst>
      <p:ext uri="{BB962C8B-B14F-4D97-AF65-F5344CB8AC3E}">
        <p14:creationId xmlns:p14="http://schemas.microsoft.com/office/powerpoint/2010/main" val="200146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Speaker notes:</a:t>
            </a:r>
            <a:br>
              <a:rPr lang="en-AU" dirty="0"/>
            </a:br>
            <a:r>
              <a:rPr lang="en-AU" sz="1800" dirty="0">
                <a:effectLst/>
                <a:latin typeface="Segoe UI" panose="020B0502040204020203" pitchFamily="34" charset="0"/>
              </a:rPr>
              <a:t>You can be perfectly well and be asked to join a study (</a:t>
            </a:r>
            <a:r>
              <a:rPr lang="en-AU" sz="1800" dirty="0" err="1">
                <a:effectLst/>
                <a:latin typeface="Segoe UI" panose="020B0502040204020203" pitchFamily="34" charset="0"/>
              </a:rPr>
              <a:t>eg.</a:t>
            </a:r>
            <a:r>
              <a:rPr lang="en-AU" sz="1800" dirty="0">
                <a:effectLst/>
                <a:latin typeface="Segoe UI" panose="020B0502040204020203" pitchFamily="34" charset="0"/>
              </a:rPr>
              <a:t> covid vaccines). You can help research</a:t>
            </a:r>
          </a:p>
          <a:p>
            <a:endParaRPr lang="en-AU" sz="1800" dirty="0">
              <a:effectLst/>
              <a:latin typeface="Segoe UI" panose="020B0502040204020203" pitchFamily="34" charset="0"/>
            </a:endParaRPr>
          </a:p>
          <a:p>
            <a:r>
              <a:rPr lang="en-AU" dirty="0"/>
              <a:t>A Phase 3 trial comparing two </a:t>
            </a:r>
            <a:r>
              <a:rPr lang="en-AU" i="1" dirty="0"/>
              <a:t>already approved </a:t>
            </a:r>
            <a:r>
              <a:rPr lang="en-AU" dirty="0"/>
              <a:t>treatments can have broad eligibility criteria – </a:t>
            </a:r>
            <a:r>
              <a:rPr lang="en-AU" dirty="0" err="1"/>
              <a:t>eg</a:t>
            </a:r>
            <a:r>
              <a:rPr lang="en-AU" dirty="0"/>
              <a:t> - any fitness level, allowing other health conditions</a:t>
            </a:r>
          </a:p>
          <a:p>
            <a:r>
              <a:rPr lang="en-AU" dirty="0"/>
              <a:t>A Phase 1 trials with a </a:t>
            </a:r>
            <a:r>
              <a:rPr lang="en-AU" i="1" dirty="0"/>
              <a:t>brand new </a:t>
            </a:r>
            <a:r>
              <a:rPr lang="en-AU" dirty="0"/>
              <a:t>treatment will have a narrower eligibility criteria – </a:t>
            </a:r>
            <a:r>
              <a:rPr lang="en-AU" dirty="0" err="1"/>
              <a:t>eg</a:t>
            </a:r>
            <a:r>
              <a:rPr lang="en-AU" dirty="0"/>
              <a:t> - The participant should be fit and healthy without underlying conditions that may also be a problem while on trial</a:t>
            </a:r>
          </a:p>
          <a:p>
            <a:endParaRPr lang="en-AU" dirty="0"/>
          </a:p>
        </p:txBody>
      </p:sp>
      <p:sp>
        <p:nvSpPr>
          <p:cNvPr id="4" name="Slide Number Placeholder 3"/>
          <p:cNvSpPr>
            <a:spLocks noGrp="1"/>
          </p:cNvSpPr>
          <p:nvPr>
            <p:ph type="sldNum" sz="quarter" idx="5"/>
          </p:nvPr>
        </p:nvSpPr>
        <p:spPr/>
        <p:txBody>
          <a:bodyPr/>
          <a:lstStyle/>
          <a:p>
            <a:fld id="{23223520-005E-45E4-AD7F-A43818570DD7}" type="slidenum">
              <a:rPr lang="en-AU" smtClean="0"/>
              <a:t>9</a:t>
            </a:fld>
            <a:endParaRPr lang="en-AU"/>
          </a:p>
        </p:txBody>
      </p:sp>
    </p:spTree>
    <p:extLst>
      <p:ext uri="{BB962C8B-B14F-4D97-AF65-F5344CB8AC3E}">
        <p14:creationId xmlns:p14="http://schemas.microsoft.com/office/powerpoint/2010/main" val="5387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Video available: Animation link: https://www.youtube.com/watch?v=IH6c_NntY5c</a:t>
            </a:r>
          </a:p>
          <a:p>
            <a:endParaRPr lang="en-AU" dirty="0"/>
          </a:p>
          <a:p>
            <a:r>
              <a:rPr lang="en-AU" dirty="0"/>
              <a:t>Abdul has the chance to discuss the study with the doctor. If and Abdul is happy with the extra commitments and the scans and tests show that he is eligible, then he is able to go on to the study.</a:t>
            </a:r>
          </a:p>
          <a:p>
            <a:endParaRPr lang="en-AU" dirty="0"/>
          </a:p>
          <a:p>
            <a:r>
              <a:rPr lang="en-AU" dirty="0"/>
              <a:t>Animation link: https://www.youtube.com/watch?v=IH6c_NntY5c</a:t>
            </a:r>
          </a:p>
        </p:txBody>
      </p:sp>
      <p:sp>
        <p:nvSpPr>
          <p:cNvPr id="4" name="Slide Number Placeholder 3"/>
          <p:cNvSpPr>
            <a:spLocks noGrp="1"/>
          </p:cNvSpPr>
          <p:nvPr>
            <p:ph type="sldNum" sz="quarter" idx="10"/>
          </p:nvPr>
        </p:nvSpPr>
        <p:spPr/>
        <p:txBody>
          <a:bodyPr/>
          <a:lstStyle/>
          <a:p>
            <a:fld id="{23223520-005E-45E4-AD7F-A43818570DD7}" type="slidenum">
              <a:rPr lang="en-AU" smtClean="0"/>
              <a:t>10</a:t>
            </a:fld>
            <a:endParaRPr lang="en-AU" dirty="0"/>
          </a:p>
        </p:txBody>
      </p:sp>
    </p:spTree>
    <p:extLst>
      <p:ext uri="{BB962C8B-B14F-4D97-AF65-F5344CB8AC3E}">
        <p14:creationId xmlns:p14="http://schemas.microsoft.com/office/powerpoint/2010/main" val="201836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223520-005E-45E4-AD7F-A43818570DD7}" type="slidenum">
              <a:rPr lang="en-AU" smtClean="0"/>
              <a:t>11</a:t>
            </a:fld>
            <a:endParaRPr lang="en-AU" dirty="0"/>
          </a:p>
        </p:txBody>
      </p:sp>
    </p:spTree>
    <p:extLst>
      <p:ext uri="{BB962C8B-B14F-4D97-AF65-F5344CB8AC3E}">
        <p14:creationId xmlns:p14="http://schemas.microsoft.com/office/powerpoint/2010/main" val="150581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can be cheaper to join a clinical trial  as imaging and testing does not cost the patient anything and in rural areas, some providers charge (PET scans)</a:t>
            </a:r>
          </a:p>
        </p:txBody>
      </p:sp>
      <p:sp>
        <p:nvSpPr>
          <p:cNvPr id="4" name="Slide Number Placeholder 3"/>
          <p:cNvSpPr>
            <a:spLocks noGrp="1"/>
          </p:cNvSpPr>
          <p:nvPr>
            <p:ph type="sldNum" sz="quarter" idx="5"/>
          </p:nvPr>
        </p:nvSpPr>
        <p:spPr/>
        <p:txBody>
          <a:bodyPr/>
          <a:lstStyle/>
          <a:p>
            <a:fld id="{23223520-005E-45E4-AD7F-A43818570DD7}" type="slidenum">
              <a:rPr lang="en-AU" smtClean="0"/>
              <a:t>12</a:t>
            </a:fld>
            <a:endParaRPr lang="en-AU" dirty="0"/>
          </a:p>
        </p:txBody>
      </p:sp>
    </p:spTree>
    <p:extLst>
      <p:ext uri="{BB962C8B-B14F-4D97-AF65-F5344CB8AC3E}">
        <p14:creationId xmlns:p14="http://schemas.microsoft.com/office/powerpoint/2010/main" val="762877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447B-31B8-2449-8690-B6533392E962}"/>
              </a:ext>
            </a:extLst>
          </p:cNvPr>
          <p:cNvSpPr>
            <a:spLocks noGrp="1"/>
          </p:cNvSpPr>
          <p:nvPr>
            <p:ph type="ctrTitle" hasCustomPrompt="1"/>
          </p:nvPr>
        </p:nvSpPr>
        <p:spPr>
          <a:xfrm>
            <a:off x="1260001" y="1260000"/>
            <a:ext cx="5940000" cy="1980000"/>
          </a:xfrm>
        </p:spPr>
        <p:txBody>
          <a:bodyPr anchor="t" anchorCtr="0">
            <a:normAutofit/>
          </a:bodyPr>
          <a:lstStyle>
            <a:lvl1pPr algn="l">
              <a:defRPr sz="4800">
                <a:solidFill>
                  <a:schemeClr val="bg1"/>
                </a:solidFill>
              </a:defRPr>
            </a:lvl1pPr>
          </a:lstStyle>
          <a:p>
            <a:r>
              <a:rPr lang="en-GB" dirty="0"/>
              <a:t>Click to edit </a:t>
            </a:r>
            <a:br>
              <a:rPr lang="en-GB" dirty="0"/>
            </a:br>
            <a:r>
              <a:rPr lang="en-GB" dirty="0"/>
              <a:t>Master title </a:t>
            </a:r>
            <a:br>
              <a:rPr lang="en-GB" dirty="0"/>
            </a:br>
            <a:r>
              <a:rPr lang="en-GB" dirty="0"/>
              <a:t>style</a:t>
            </a:r>
            <a:endParaRPr lang="en-US" dirty="0"/>
          </a:p>
        </p:txBody>
      </p:sp>
      <p:sp>
        <p:nvSpPr>
          <p:cNvPr id="3" name="Subtitle 2">
            <a:extLst>
              <a:ext uri="{FF2B5EF4-FFF2-40B4-BE49-F238E27FC236}">
                <a16:creationId xmlns:a16="http://schemas.microsoft.com/office/drawing/2014/main" id="{D4BD99B1-3CAF-4142-B6B2-AF99DD7F22C5}"/>
              </a:ext>
            </a:extLst>
          </p:cNvPr>
          <p:cNvSpPr>
            <a:spLocks noGrp="1"/>
          </p:cNvSpPr>
          <p:nvPr>
            <p:ph type="subTitle" idx="1"/>
          </p:nvPr>
        </p:nvSpPr>
        <p:spPr>
          <a:xfrm>
            <a:off x="1260001" y="3420001"/>
            <a:ext cx="5940000" cy="46800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3742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057D-6071-DE42-9773-5D6C40E0708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2F62301-C3E9-8C4D-BB87-4EE21D4AA72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5D090B3-ECFB-2A4D-B33D-2EFCA4FE401B}"/>
              </a:ext>
            </a:extLst>
          </p:cNvPr>
          <p:cNvSpPr>
            <a:spLocks noGrp="1"/>
          </p:cNvSpPr>
          <p:nvPr>
            <p:ph type="dt" sz="half" idx="10"/>
          </p:nvPr>
        </p:nvSpPr>
        <p:spPr/>
        <p:txBody>
          <a:bodyPr/>
          <a:lstStyle/>
          <a:p>
            <a:fld id="{02DF126A-86B8-C147-BEDB-7D9C7F9EBB49}" type="datetimeFigureOut">
              <a:rPr lang="en-US" smtClean="0"/>
              <a:t>10/23/2023</a:t>
            </a:fld>
            <a:endParaRPr lang="en-US" dirty="0"/>
          </a:p>
        </p:txBody>
      </p:sp>
      <p:sp>
        <p:nvSpPr>
          <p:cNvPr id="5" name="Footer Placeholder 4">
            <a:extLst>
              <a:ext uri="{FF2B5EF4-FFF2-40B4-BE49-F238E27FC236}">
                <a16:creationId xmlns:a16="http://schemas.microsoft.com/office/drawing/2014/main" id="{0628CDB6-6BB5-5B41-93B7-A7C307E22D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F10095-82EF-2A42-9978-A8A024ACF90D}"/>
              </a:ext>
            </a:extLst>
          </p:cNvPr>
          <p:cNvSpPr>
            <a:spLocks noGrp="1"/>
          </p:cNvSpPr>
          <p:nvPr>
            <p:ph type="sldNum" sz="quarter" idx="12"/>
          </p:nvPr>
        </p:nvSpPr>
        <p:spPr/>
        <p:txBody>
          <a:bodyPr/>
          <a:lstStyle/>
          <a:p>
            <a:fld id="{73349A0E-A4C1-2648-84A5-EB10C4A4E620}" type="slidenum">
              <a:rPr lang="en-US" smtClean="0"/>
              <a:t>‹#›</a:t>
            </a:fld>
            <a:endParaRPr lang="en-US" dirty="0"/>
          </a:p>
        </p:txBody>
      </p:sp>
    </p:spTree>
    <p:extLst>
      <p:ext uri="{BB962C8B-B14F-4D97-AF65-F5344CB8AC3E}">
        <p14:creationId xmlns:p14="http://schemas.microsoft.com/office/powerpoint/2010/main" val="5212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057D-6071-DE42-9773-5D6C40E0708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2F62301-C3E9-8C4D-BB87-4EE21D4AA72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5D090B3-ECFB-2A4D-B33D-2EFCA4FE401B}"/>
              </a:ext>
            </a:extLst>
          </p:cNvPr>
          <p:cNvSpPr>
            <a:spLocks noGrp="1"/>
          </p:cNvSpPr>
          <p:nvPr>
            <p:ph type="dt" sz="half" idx="10"/>
          </p:nvPr>
        </p:nvSpPr>
        <p:spPr/>
        <p:txBody>
          <a:bodyPr/>
          <a:lstStyle/>
          <a:p>
            <a:fld id="{02DF126A-86B8-C147-BEDB-7D9C7F9EBB49}" type="datetimeFigureOut">
              <a:rPr lang="en-US" smtClean="0"/>
              <a:t>10/23/2023</a:t>
            </a:fld>
            <a:endParaRPr lang="en-US" dirty="0"/>
          </a:p>
        </p:txBody>
      </p:sp>
      <p:sp>
        <p:nvSpPr>
          <p:cNvPr id="5" name="Footer Placeholder 4">
            <a:extLst>
              <a:ext uri="{FF2B5EF4-FFF2-40B4-BE49-F238E27FC236}">
                <a16:creationId xmlns:a16="http://schemas.microsoft.com/office/drawing/2014/main" id="{0628CDB6-6BB5-5B41-93B7-A7C307E22D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F10095-82EF-2A42-9978-A8A024ACF90D}"/>
              </a:ext>
            </a:extLst>
          </p:cNvPr>
          <p:cNvSpPr>
            <a:spLocks noGrp="1"/>
          </p:cNvSpPr>
          <p:nvPr>
            <p:ph type="sldNum" sz="quarter" idx="12"/>
          </p:nvPr>
        </p:nvSpPr>
        <p:spPr/>
        <p:txBody>
          <a:bodyPr/>
          <a:lstStyle/>
          <a:p>
            <a:fld id="{73349A0E-A4C1-2648-84A5-EB10C4A4E620}" type="slidenum">
              <a:rPr lang="en-US" smtClean="0"/>
              <a:t>‹#›</a:t>
            </a:fld>
            <a:endParaRPr lang="en-US" dirty="0"/>
          </a:p>
        </p:txBody>
      </p:sp>
    </p:spTree>
    <p:extLst>
      <p:ext uri="{BB962C8B-B14F-4D97-AF65-F5344CB8AC3E}">
        <p14:creationId xmlns:p14="http://schemas.microsoft.com/office/powerpoint/2010/main" val="51817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7C07-3413-FC42-B949-C8C812BAA0E9}"/>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AF73471-D6E1-F447-88A5-576B120A544B}"/>
              </a:ext>
            </a:extLst>
          </p:cNvPr>
          <p:cNvSpPr>
            <a:spLocks noGrp="1"/>
          </p:cNvSpPr>
          <p:nvPr>
            <p:ph sz="half" idx="1"/>
          </p:nvPr>
        </p:nvSpPr>
        <p:spPr>
          <a:xfrm>
            <a:off x="900000" y="2160000"/>
            <a:ext cx="504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872FE8-8B5D-114B-972B-3FEF6B92968D}"/>
              </a:ext>
            </a:extLst>
          </p:cNvPr>
          <p:cNvSpPr>
            <a:spLocks noGrp="1"/>
          </p:cNvSpPr>
          <p:nvPr>
            <p:ph sz="half" idx="2"/>
          </p:nvPr>
        </p:nvSpPr>
        <p:spPr>
          <a:xfrm>
            <a:off x="6300000" y="2160000"/>
            <a:ext cx="5040000" cy="396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33181DCD-739D-8240-A44D-D88C535223B0}"/>
              </a:ext>
            </a:extLst>
          </p:cNvPr>
          <p:cNvSpPr>
            <a:spLocks noGrp="1"/>
          </p:cNvSpPr>
          <p:nvPr>
            <p:ph type="dt" sz="half" idx="10"/>
          </p:nvPr>
        </p:nvSpPr>
        <p:spPr/>
        <p:txBody>
          <a:bodyPr/>
          <a:lstStyle/>
          <a:p>
            <a:fld id="{02DF126A-86B8-C147-BEDB-7D9C7F9EBB49}" type="datetimeFigureOut">
              <a:rPr lang="en-US" smtClean="0"/>
              <a:t>10/23/2023</a:t>
            </a:fld>
            <a:endParaRPr lang="en-US" dirty="0"/>
          </a:p>
        </p:txBody>
      </p:sp>
      <p:sp>
        <p:nvSpPr>
          <p:cNvPr id="6" name="Footer Placeholder 5">
            <a:extLst>
              <a:ext uri="{FF2B5EF4-FFF2-40B4-BE49-F238E27FC236}">
                <a16:creationId xmlns:a16="http://schemas.microsoft.com/office/drawing/2014/main" id="{0083A6B0-699B-C049-9A54-6849A96471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D83256-A930-D64C-B152-A2890102D8C9}"/>
              </a:ext>
            </a:extLst>
          </p:cNvPr>
          <p:cNvSpPr>
            <a:spLocks noGrp="1"/>
          </p:cNvSpPr>
          <p:nvPr>
            <p:ph type="sldNum" sz="quarter" idx="12"/>
          </p:nvPr>
        </p:nvSpPr>
        <p:spPr/>
        <p:txBody>
          <a:bodyPr/>
          <a:lstStyle/>
          <a:p>
            <a:fld id="{73349A0E-A4C1-2648-84A5-EB10C4A4E620}" type="slidenum">
              <a:rPr lang="en-US" smtClean="0"/>
              <a:t>‹#›</a:t>
            </a:fld>
            <a:endParaRPr lang="en-US" dirty="0"/>
          </a:p>
        </p:txBody>
      </p:sp>
    </p:spTree>
    <p:extLst>
      <p:ext uri="{BB962C8B-B14F-4D97-AF65-F5344CB8AC3E}">
        <p14:creationId xmlns:p14="http://schemas.microsoft.com/office/powerpoint/2010/main" val="77071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7C07-3413-FC42-B949-C8C812BAA0E9}"/>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AF73471-D6E1-F447-88A5-576B120A544B}"/>
              </a:ext>
            </a:extLst>
          </p:cNvPr>
          <p:cNvSpPr>
            <a:spLocks noGrp="1"/>
          </p:cNvSpPr>
          <p:nvPr>
            <p:ph sz="half" idx="1"/>
          </p:nvPr>
        </p:nvSpPr>
        <p:spPr>
          <a:xfrm>
            <a:off x="900000" y="2160000"/>
            <a:ext cx="504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872FE8-8B5D-114B-972B-3FEF6B92968D}"/>
              </a:ext>
            </a:extLst>
          </p:cNvPr>
          <p:cNvSpPr>
            <a:spLocks noGrp="1"/>
          </p:cNvSpPr>
          <p:nvPr>
            <p:ph sz="half" idx="2"/>
          </p:nvPr>
        </p:nvSpPr>
        <p:spPr>
          <a:xfrm>
            <a:off x="6300000" y="2160000"/>
            <a:ext cx="5040000" cy="396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33181DCD-739D-8240-A44D-D88C535223B0}"/>
              </a:ext>
            </a:extLst>
          </p:cNvPr>
          <p:cNvSpPr>
            <a:spLocks noGrp="1"/>
          </p:cNvSpPr>
          <p:nvPr>
            <p:ph type="dt" sz="half" idx="10"/>
          </p:nvPr>
        </p:nvSpPr>
        <p:spPr/>
        <p:txBody>
          <a:bodyPr/>
          <a:lstStyle/>
          <a:p>
            <a:fld id="{02DF126A-86B8-C147-BEDB-7D9C7F9EBB49}" type="datetimeFigureOut">
              <a:rPr lang="en-US" smtClean="0"/>
              <a:t>10/23/2023</a:t>
            </a:fld>
            <a:endParaRPr lang="en-US" dirty="0"/>
          </a:p>
        </p:txBody>
      </p:sp>
      <p:sp>
        <p:nvSpPr>
          <p:cNvPr id="6" name="Footer Placeholder 5">
            <a:extLst>
              <a:ext uri="{FF2B5EF4-FFF2-40B4-BE49-F238E27FC236}">
                <a16:creationId xmlns:a16="http://schemas.microsoft.com/office/drawing/2014/main" id="{0083A6B0-699B-C049-9A54-6849A96471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D83256-A930-D64C-B152-A2890102D8C9}"/>
              </a:ext>
            </a:extLst>
          </p:cNvPr>
          <p:cNvSpPr>
            <a:spLocks noGrp="1"/>
          </p:cNvSpPr>
          <p:nvPr>
            <p:ph type="sldNum" sz="quarter" idx="12"/>
          </p:nvPr>
        </p:nvSpPr>
        <p:spPr/>
        <p:txBody>
          <a:bodyPr/>
          <a:lstStyle/>
          <a:p>
            <a:fld id="{73349A0E-A4C1-2648-84A5-EB10C4A4E620}" type="slidenum">
              <a:rPr lang="en-US" smtClean="0"/>
              <a:t>‹#›</a:t>
            </a:fld>
            <a:endParaRPr lang="en-US" dirty="0"/>
          </a:p>
        </p:txBody>
      </p:sp>
    </p:spTree>
    <p:extLst>
      <p:ext uri="{BB962C8B-B14F-4D97-AF65-F5344CB8AC3E}">
        <p14:creationId xmlns:p14="http://schemas.microsoft.com/office/powerpoint/2010/main" val="179267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6BC4-1A9F-8449-AEB5-7FF1ECAB283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0168E4-8629-A041-A820-E64EEAEF97B3}"/>
              </a:ext>
            </a:extLst>
          </p:cNvPr>
          <p:cNvSpPr>
            <a:spLocks noGrp="1"/>
          </p:cNvSpPr>
          <p:nvPr>
            <p:ph type="dt" sz="half" idx="10"/>
          </p:nvPr>
        </p:nvSpPr>
        <p:spPr/>
        <p:txBody>
          <a:bodyPr/>
          <a:lstStyle/>
          <a:p>
            <a:fld id="{02DF126A-86B8-C147-BEDB-7D9C7F9EBB49}" type="datetimeFigureOut">
              <a:rPr lang="en-US" smtClean="0"/>
              <a:t>10/23/2023</a:t>
            </a:fld>
            <a:endParaRPr lang="en-US" dirty="0"/>
          </a:p>
        </p:txBody>
      </p:sp>
      <p:sp>
        <p:nvSpPr>
          <p:cNvPr id="4" name="Footer Placeholder 3">
            <a:extLst>
              <a:ext uri="{FF2B5EF4-FFF2-40B4-BE49-F238E27FC236}">
                <a16:creationId xmlns:a16="http://schemas.microsoft.com/office/drawing/2014/main" id="{2491C460-60D5-BD4B-8FC8-04697BC19D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FFF40F-64E0-1548-A0BC-E5B6A212EC46}"/>
              </a:ext>
            </a:extLst>
          </p:cNvPr>
          <p:cNvSpPr>
            <a:spLocks noGrp="1"/>
          </p:cNvSpPr>
          <p:nvPr>
            <p:ph type="sldNum" sz="quarter" idx="12"/>
          </p:nvPr>
        </p:nvSpPr>
        <p:spPr/>
        <p:txBody>
          <a:bodyPr/>
          <a:lstStyle/>
          <a:p>
            <a:fld id="{73349A0E-A4C1-2648-84A5-EB10C4A4E620}" type="slidenum">
              <a:rPr lang="en-US" smtClean="0"/>
              <a:t>‹#›</a:t>
            </a:fld>
            <a:endParaRPr lang="en-US" dirty="0"/>
          </a:p>
        </p:txBody>
      </p:sp>
    </p:spTree>
    <p:extLst>
      <p:ext uri="{BB962C8B-B14F-4D97-AF65-F5344CB8AC3E}">
        <p14:creationId xmlns:p14="http://schemas.microsoft.com/office/powerpoint/2010/main" val="170505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F3BF9-5AAA-9040-99B4-C3E267EC4768}"/>
              </a:ext>
            </a:extLst>
          </p:cNvPr>
          <p:cNvSpPr>
            <a:spLocks noGrp="1"/>
          </p:cNvSpPr>
          <p:nvPr>
            <p:ph type="dt" sz="half" idx="10"/>
          </p:nvPr>
        </p:nvSpPr>
        <p:spPr/>
        <p:txBody>
          <a:bodyPr/>
          <a:lstStyle/>
          <a:p>
            <a:fld id="{02DF126A-86B8-C147-BEDB-7D9C7F9EBB49}" type="datetimeFigureOut">
              <a:rPr lang="en-US" smtClean="0"/>
              <a:t>10/23/2023</a:t>
            </a:fld>
            <a:endParaRPr lang="en-US" dirty="0"/>
          </a:p>
        </p:txBody>
      </p:sp>
      <p:sp>
        <p:nvSpPr>
          <p:cNvPr id="3" name="Footer Placeholder 2">
            <a:extLst>
              <a:ext uri="{FF2B5EF4-FFF2-40B4-BE49-F238E27FC236}">
                <a16:creationId xmlns:a16="http://schemas.microsoft.com/office/drawing/2014/main" id="{DD50D7E6-E8F8-B447-BE1D-7B7D62503BA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6D565F-80CE-094E-AA36-B5A7CB52A56B}"/>
              </a:ext>
            </a:extLst>
          </p:cNvPr>
          <p:cNvSpPr>
            <a:spLocks noGrp="1"/>
          </p:cNvSpPr>
          <p:nvPr>
            <p:ph type="sldNum" sz="quarter" idx="12"/>
          </p:nvPr>
        </p:nvSpPr>
        <p:spPr/>
        <p:txBody>
          <a:bodyPr/>
          <a:lstStyle/>
          <a:p>
            <a:fld id="{73349A0E-A4C1-2648-84A5-EB10C4A4E620}" type="slidenum">
              <a:rPr lang="en-US" smtClean="0"/>
              <a:t>‹#›</a:t>
            </a:fld>
            <a:endParaRPr lang="en-US" dirty="0"/>
          </a:p>
        </p:txBody>
      </p:sp>
    </p:spTree>
    <p:extLst>
      <p:ext uri="{BB962C8B-B14F-4D97-AF65-F5344CB8AC3E}">
        <p14:creationId xmlns:p14="http://schemas.microsoft.com/office/powerpoint/2010/main" val="42703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38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02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952994-53B7-7545-8179-05C9BB7A8008}"/>
              </a:ext>
            </a:extLst>
          </p:cNvPr>
          <p:cNvSpPr>
            <a:spLocks noGrp="1"/>
          </p:cNvSpPr>
          <p:nvPr>
            <p:ph type="title"/>
          </p:nvPr>
        </p:nvSpPr>
        <p:spPr>
          <a:xfrm>
            <a:off x="900000" y="900000"/>
            <a:ext cx="10440000" cy="900000"/>
          </a:xfrm>
          <a:prstGeom prst="rect">
            <a:avLst/>
          </a:prstGeom>
        </p:spPr>
        <p:txBody>
          <a:bodyPr vert="horz" lIns="90000" tIns="46800" rIns="90000" bIns="46800" rtlCol="0" anchor="b"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CAC7314-2B30-5B41-93F3-5874D5893D1A}"/>
              </a:ext>
            </a:extLst>
          </p:cNvPr>
          <p:cNvSpPr>
            <a:spLocks noGrp="1"/>
          </p:cNvSpPr>
          <p:nvPr>
            <p:ph type="body" idx="1"/>
          </p:nvPr>
        </p:nvSpPr>
        <p:spPr>
          <a:xfrm>
            <a:off x="900000" y="2160000"/>
            <a:ext cx="10440000" cy="3960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C6623DC-9D83-F14D-B793-B6D7C856C9B2}"/>
              </a:ext>
            </a:extLst>
          </p:cNvPr>
          <p:cNvSpPr>
            <a:spLocks noGrp="1"/>
          </p:cNvSpPr>
          <p:nvPr>
            <p:ph type="dt" sz="half" idx="2"/>
          </p:nvPr>
        </p:nvSpPr>
        <p:spPr>
          <a:xfrm>
            <a:off x="5400000" y="6300000"/>
            <a:ext cx="280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fld id="{02DF126A-86B8-C147-BEDB-7D9C7F9EBB49}" type="datetimeFigureOut">
              <a:rPr lang="en-US" smtClean="0"/>
              <a:pPr/>
              <a:t>10/23/2023</a:t>
            </a:fld>
            <a:endParaRPr lang="en-US" dirty="0"/>
          </a:p>
        </p:txBody>
      </p:sp>
      <p:sp>
        <p:nvSpPr>
          <p:cNvPr id="5" name="Footer Placeholder 4">
            <a:extLst>
              <a:ext uri="{FF2B5EF4-FFF2-40B4-BE49-F238E27FC236}">
                <a16:creationId xmlns:a16="http://schemas.microsoft.com/office/drawing/2014/main" id="{874846C4-7614-964A-8644-2391EE4374F5}"/>
              </a:ext>
            </a:extLst>
          </p:cNvPr>
          <p:cNvSpPr>
            <a:spLocks noGrp="1"/>
          </p:cNvSpPr>
          <p:nvPr>
            <p:ph type="ftr" sz="quarter" idx="3"/>
          </p:nvPr>
        </p:nvSpPr>
        <p:spPr>
          <a:xfrm>
            <a:off x="900000" y="6300000"/>
            <a:ext cx="421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Footer</a:t>
            </a:r>
          </a:p>
        </p:txBody>
      </p:sp>
      <p:sp>
        <p:nvSpPr>
          <p:cNvPr id="6" name="Slide Number Placeholder 5">
            <a:extLst>
              <a:ext uri="{FF2B5EF4-FFF2-40B4-BE49-F238E27FC236}">
                <a16:creationId xmlns:a16="http://schemas.microsoft.com/office/drawing/2014/main" id="{8D9F309F-A10A-7149-9356-3DFD45B20E4D}"/>
              </a:ext>
            </a:extLst>
          </p:cNvPr>
          <p:cNvSpPr>
            <a:spLocks noGrp="1"/>
          </p:cNvSpPr>
          <p:nvPr>
            <p:ph type="sldNum" sz="quarter" idx="4"/>
          </p:nvPr>
        </p:nvSpPr>
        <p:spPr>
          <a:xfrm>
            <a:off x="8532000" y="6300000"/>
            <a:ext cx="280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fld id="{73349A0E-A4C1-2648-84A5-EB10C4A4E620}" type="slidenum">
              <a:rPr lang="en-US" smtClean="0"/>
              <a:t>‹#›</a:t>
            </a:fld>
            <a:endParaRPr lang="en-US" dirty="0"/>
          </a:p>
        </p:txBody>
      </p:sp>
    </p:spTree>
    <p:extLst>
      <p:ext uri="{BB962C8B-B14F-4D97-AF65-F5344CB8AC3E}">
        <p14:creationId xmlns:p14="http://schemas.microsoft.com/office/powerpoint/2010/main" val="21406367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l" defTabSz="914400" rtl="0" eaLnBrk="1" latinLnBrk="0" hangingPunct="1">
        <a:lnSpc>
          <a:spcPct val="90000"/>
        </a:lnSpc>
        <a:spcBef>
          <a:spcPct val="0"/>
        </a:spcBef>
        <a:buNone/>
        <a:defRPr sz="3600" kern="1200" cap="all" baseline="0">
          <a:solidFill>
            <a:schemeClr val="accent4"/>
          </a:solidFill>
          <a:latin typeface="Apex New Light" panose="02010600040501010103" pitchFamily="2" charset="77"/>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Tx/>
        <a:buNone/>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0.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2.png"/><Relationship Id="rId5" Type="http://schemas.microsoft.com/office/2007/relationships/hdphoto" Target="../media/hdphoto5.wdp"/><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video" Target="https://www.youtube.com/embed/0LT9Rp26gdo?feature=oembed" TargetMode="External"/><Relationship Id="rId1" Type="http://schemas.openxmlformats.org/officeDocument/2006/relationships/tags" Target="../tags/tag1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6.xml"/><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V2jX1krWI0"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6.xml"/><Relationship Id="rId7" Type="http://schemas.microsoft.com/office/2007/relationships/hdphoto" Target="../media/hdphoto1.wdp"/><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90BB-7B3B-384D-8CA8-6899BE1636C5}"/>
              </a:ext>
            </a:extLst>
          </p:cNvPr>
          <p:cNvSpPr>
            <a:spLocks noGrp="1"/>
          </p:cNvSpPr>
          <p:nvPr>
            <p:ph type="ctrTitle"/>
          </p:nvPr>
        </p:nvSpPr>
        <p:spPr/>
        <p:txBody>
          <a:bodyPr>
            <a:normAutofit/>
          </a:bodyPr>
          <a:lstStyle/>
          <a:p>
            <a:r>
              <a:rPr lang="en-US" dirty="0"/>
              <a:t>Consumer awareness project </a:t>
            </a:r>
          </a:p>
        </p:txBody>
      </p:sp>
      <p:sp>
        <p:nvSpPr>
          <p:cNvPr id="3" name="Subtitle 2">
            <a:extLst>
              <a:ext uri="{FF2B5EF4-FFF2-40B4-BE49-F238E27FC236}">
                <a16:creationId xmlns:a16="http://schemas.microsoft.com/office/drawing/2014/main" id="{5385B1D0-25AC-BC47-85B8-5CF5EDD656C2}"/>
              </a:ext>
            </a:extLst>
          </p:cNvPr>
          <p:cNvSpPr>
            <a:spLocks noGrp="1"/>
          </p:cNvSpPr>
          <p:nvPr>
            <p:ph type="subTitle" idx="1"/>
          </p:nvPr>
        </p:nvSpPr>
        <p:spPr>
          <a:xfrm>
            <a:off x="1260001" y="3420000"/>
            <a:ext cx="5940000" cy="988713"/>
          </a:xfrm>
        </p:spPr>
        <p:txBody>
          <a:bodyPr/>
          <a:lstStyle/>
          <a:p>
            <a:r>
              <a:rPr lang="en-US" dirty="0"/>
              <a:t>Information provided, Myths debunked, Questions answered </a:t>
            </a:r>
          </a:p>
        </p:txBody>
      </p:sp>
    </p:spTree>
    <p:custDataLst>
      <p:tags r:id="rId1"/>
    </p:custDataLst>
    <p:extLst>
      <p:ext uri="{BB962C8B-B14F-4D97-AF65-F5344CB8AC3E}">
        <p14:creationId xmlns:p14="http://schemas.microsoft.com/office/powerpoint/2010/main" val="361082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B883DF-7E4E-583F-CACA-15250AC80BF0}"/>
              </a:ext>
            </a:extLst>
          </p:cNvPr>
          <p:cNvSpPr>
            <a:spLocks noGrp="1"/>
          </p:cNvSpPr>
          <p:nvPr>
            <p:ph idx="1"/>
          </p:nvPr>
        </p:nvSpPr>
        <p:spPr>
          <a:xfrm>
            <a:off x="732780" y="1283746"/>
            <a:ext cx="10878998" cy="5326374"/>
          </a:xfrm>
        </p:spPr>
        <p:txBody>
          <a:bodyPr>
            <a:normAutofit fontScale="77500" lnSpcReduction="20000"/>
          </a:bodyPr>
          <a:lstStyle/>
          <a:p>
            <a:r>
              <a:rPr lang="en-AU" dirty="0">
                <a:solidFill>
                  <a:schemeClr val="tx1"/>
                </a:solidFill>
              </a:rPr>
              <a:t>Abdul is a 57 man with prostate cancer that recently spread to his bones. </a:t>
            </a:r>
          </a:p>
          <a:p>
            <a:r>
              <a:rPr lang="en-AU" dirty="0">
                <a:solidFill>
                  <a:schemeClr val="tx1"/>
                </a:solidFill>
              </a:rPr>
              <a:t>His doctor suggests a clinical trial where half the participants are either randomly allocated to receive a new drug in addition to the standard treatment, or not. </a:t>
            </a:r>
          </a:p>
          <a:p>
            <a:endParaRPr lang="en-AU" dirty="0">
              <a:solidFill>
                <a:schemeClr val="tx1"/>
              </a:solidFill>
            </a:endParaRPr>
          </a:p>
          <a:p>
            <a:r>
              <a:rPr lang="en-AU" dirty="0">
                <a:solidFill>
                  <a:schemeClr val="tx1"/>
                </a:solidFill>
              </a:rPr>
              <a:t>To be eligible they need to find out if:</a:t>
            </a:r>
          </a:p>
          <a:p>
            <a:pPr marL="457200" indent="-457200">
              <a:buFont typeface="Arial" panose="020B0604020202020204" pitchFamily="34" charset="0"/>
              <a:buChar char="•"/>
            </a:pPr>
            <a:r>
              <a:rPr lang="en-AU" dirty="0">
                <a:solidFill>
                  <a:schemeClr val="tx1"/>
                </a:solidFill>
              </a:rPr>
              <a:t>Abdul’s cancer has a specific ‘genetic marker’. The new treatment only works for patients with that marker.</a:t>
            </a:r>
          </a:p>
          <a:p>
            <a:pPr marL="457200" indent="-457200">
              <a:buFont typeface="Arial" panose="020B0604020202020204" pitchFamily="34" charset="0"/>
              <a:buChar char="•"/>
            </a:pPr>
            <a:r>
              <a:rPr lang="en-AU" dirty="0">
                <a:solidFill>
                  <a:schemeClr val="tx1"/>
                </a:solidFill>
              </a:rPr>
              <a:t>Abdul’s bloods are within normal range. The new drug can affect certain blood counts so they can’t be too low to start with.</a:t>
            </a:r>
          </a:p>
          <a:p>
            <a:pPr marL="457200" indent="-457200">
              <a:buFont typeface="Arial" panose="020B0604020202020204" pitchFamily="34" charset="0"/>
              <a:buChar char="•"/>
            </a:pPr>
            <a:r>
              <a:rPr lang="en-AU" dirty="0">
                <a:solidFill>
                  <a:schemeClr val="tx1"/>
                </a:solidFill>
              </a:rPr>
              <a:t>An additional scan also shows the cancer has spread. </a:t>
            </a:r>
          </a:p>
          <a:p>
            <a:pPr marL="457200" indent="-457200">
              <a:buFont typeface="Arial" panose="020B0604020202020204" pitchFamily="34" charset="0"/>
              <a:buChar char="•"/>
            </a:pPr>
            <a:r>
              <a:rPr lang="en-AU" dirty="0">
                <a:solidFill>
                  <a:schemeClr val="tx1"/>
                </a:solidFill>
              </a:rPr>
              <a:t>Abdul needs to be active and not sleeping for much of the day. Activity is a good measure to see if a patient is fit enough for a trial</a:t>
            </a:r>
          </a:p>
          <a:p>
            <a:pPr marL="457200" indent="-457200">
              <a:buFont typeface="Arial" panose="020B0604020202020204" pitchFamily="34" charset="0"/>
              <a:buChar char="•"/>
            </a:pPr>
            <a:r>
              <a:rPr lang="en-AU" dirty="0">
                <a:solidFill>
                  <a:schemeClr val="tx1"/>
                </a:solidFill>
              </a:rPr>
              <a:t>Abdul agrees to complete Patient Reported Outcomes (questionnaires) on an electronic device every 6 weeks.</a:t>
            </a:r>
          </a:p>
          <a:p>
            <a:pPr marL="457200" indent="-457200">
              <a:buFont typeface="Arial" panose="020B0604020202020204" pitchFamily="34" charset="0"/>
              <a:buChar char="•"/>
            </a:pPr>
            <a:r>
              <a:rPr lang="en-AU" dirty="0">
                <a:solidFill>
                  <a:schemeClr val="tx1"/>
                </a:solidFill>
              </a:rPr>
              <a:t>Abdul is happy to come to the hospital for more visits than he would if he was not on trial.</a:t>
            </a:r>
          </a:p>
          <a:p>
            <a:pPr marL="457200" indent="-457200">
              <a:buFont typeface="Arial" panose="020B0604020202020204" pitchFamily="34" charset="0"/>
              <a:buChar char="•"/>
            </a:pPr>
            <a:r>
              <a:rPr lang="en-AU" dirty="0">
                <a:solidFill>
                  <a:schemeClr val="tx1"/>
                </a:solidFill>
              </a:rPr>
              <a:t>Abdul is happy knowing that there is 50% chance he will not get the new treatment</a:t>
            </a:r>
          </a:p>
          <a:p>
            <a:endParaRPr lang="en-AU" dirty="0">
              <a:solidFill>
                <a:schemeClr val="tx1"/>
              </a:solidFill>
            </a:endParaRPr>
          </a:p>
        </p:txBody>
      </p:sp>
      <p:sp>
        <p:nvSpPr>
          <p:cNvPr id="4" name="Title 1">
            <a:extLst>
              <a:ext uri="{FF2B5EF4-FFF2-40B4-BE49-F238E27FC236}">
                <a16:creationId xmlns:a16="http://schemas.microsoft.com/office/drawing/2014/main" id="{53869CC6-8997-8BD7-7AB5-6AE7C8E124F0}"/>
              </a:ext>
            </a:extLst>
          </p:cNvPr>
          <p:cNvSpPr txBox="1">
            <a:spLocks/>
          </p:cNvSpPr>
          <p:nvPr/>
        </p:nvSpPr>
        <p:spPr>
          <a:xfrm>
            <a:off x="876300" y="504291"/>
            <a:ext cx="10440000" cy="673329"/>
          </a:xfrm>
          <a:prstGeom prst="rect">
            <a:avLst/>
          </a:prstGeom>
        </p:spPr>
        <p:txBody>
          <a:bodyPr vert="horz" lIns="90000" tIns="46800" rIns="90000" bIns="46800" rtlCol="0" anchor="b" anchorCtr="0">
            <a:normAutofit/>
          </a:bodyPr>
          <a:lstStyle>
            <a:lvl1pPr algn="l" defTabSz="914400" rtl="0" eaLnBrk="1" latinLnBrk="0" hangingPunct="1">
              <a:lnSpc>
                <a:spcPct val="90000"/>
              </a:lnSpc>
              <a:spcBef>
                <a:spcPct val="0"/>
              </a:spcBef>
              <a:buNone/>
              <a:defRPr sz="3600" kern="1200" cap="all" baseline="0">
                <a:solidFill>
                  <a:schemeClr val="accent4"/>
                </a:solidFill>
                <a:latin typeface="Apex New Light" panose="02010600040501010103" pitchFamily="2" charset="77"/>
                <a:ea typeface="+mj-ea"/>
                <a:cs typeface="+mj-cs"/>
              </a:defRPr>
            </a:lvl1pPr>
          </a:lstStyle>
          <a:p>
            <a:r>
              <a:rPr lang="en-AU" dirty="0">
                <a:solidFill>
                  <a:schemeClr val="tx1"/>
                </a:solidFill>
              </a:rPr>
              <a:t>A Case Study on Eligibility</a:t>
            </a:r>
          </a:p>
        </p:txBody>
      </p:sp>
    </p:spTree>
    <p:custDataLst>
      <p:tags r:id="rId1"/>
    </p:custDataLst>
    <p:extLst>
      <p:ext uri="{BB962C8B-B14F-4D97-AF65-F5344CB8AC3E}">
        <p14:creationId xmlns:p14="http://schemas.microsoft.com/office/powerpoint/2010/main" val="375878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B6A2-5F20-D607-9B48-23DB6D4F7FD1}"/>
              </a:ext>
            </a:extLst>
          </p:cNvPr>
          <p:cNvSpPr>
            <a:spLocks noGrp="1"/>
          </p:cNvSpPr>
          <p:nvPr>
            <p:ph type="title"/>
          </p:nvPr>
        </p:nvSpPr>
        <p:spPr>
          <a:xfrm>
            <a:off x="732780" y="439404"/>
            <a:ext cx="10993782" cy="687296"/>
          </a:xfrm>
        </p:spPr>
        <p:txBody>
          <a:bodyPr>
            <a:noAutofit/>
          </a:bodyPr>
          <a:lstStyle/>
          <a:p>
            <a:r>
              <a:rPr lang="en-AU" sz="3200" dirty="0">
                <a:solidFill>
                  <a:schemeClr val="tx1"/>
                </a:solidFill>
              </a:rPr>
              <a:t>A case study on eligibility: </a:t>
            </a:r>
            <a:r>
              <a:rPr lang="en-AU" sz="3200" i="1" dirty="0" err="1">
                <a:solidFill>
                  <a:schemeClr val="tx1"/>
                </a:solidFill>
              </a:rPr>
              <a:t>THis</a:t>
            </a:r>
            <a:r>
              <a:rPr lang="en-AU" sz="3200" dirty="0">
                <a:solidFill>
                  <a:schemeClr val="tx1"/>
                </a:solidFill>
              </a:rPr>
              <a:t> trial is not suitable</a:t>
            </a:r>
          </a:p>
        </p:txBody>
      </p:sp>
      <p:sp>
        <p:nvSpPr>
          <p:cNvPr id="3" name="Content Placeholder 2">
            <a:extLst>
              <a:ext uri="{FF2B5EF4-FFF2-40B4-BE49-F238E27FC236}">
                <a16:creationId xmlns:a16="http://schemas.microsoft.com/office/drawing/2014/main" id="{40B883DF-7E4E-583F-CACA-15250AC80BF0}"/>
              </a:ext>
            </a:extLst>
          </p:cNvPr>
          <p:cNvSpPr>
            <a:spLocks noGrp="1"/>
          </p:cNvSpPr>
          <p:nvPr>
            <p:ph idx="1"/>
          </p:nvPr>
        </p:nvSpPr>
        <p:spPr>
          <a:xfrm>
            <a:off x="732780" y="1285104"/>
            <a:ext cx="11253274" cy="5325016"/>
          </a:xfrm>
        </p:spPr>
        <p:txBody>
          <a:bodyPr>
            <a:normAutofit/>
          </a:bodyPr>
          <a:lstStyle/>
          <a:p>
            <a:pPr>
              <a:lnSpc>
                <a:spcPct val="120000"/>
              </a:lnSpc>
            </a:pPr>
            <a:r>
              <a:rPr lang="en-AU" sz="1500" dirty="0">
                <a:solidFill>
                  <a:schemeClr val="tx1"/>
                </a:solidFill>
              </a:rPr>
              <a:t>Mary is a 67 woman with Multiple Myeloma. Her doctor has seen her blood results and has noticed that her disease is progressing after her last treatment. </a:t>
            </a:r>
          </a:p>
          <a:p>
            <a:pPr>
              <a:lnSpc>
                <a:spcPct val="120000"/>
              </a:lnSpc>
            </a:pPr>
            <a:r>
              <a:rPr lang="en-AU" sz="1500" dirty="0">
                <a:solidFill>
                  <a:schemeClr val="tx1"/>
                </a:solidFill>
              </a:rPr>
              <a:t>Her doctor suggests a clinical trial combining a known therapy with a new treatment known as a monoclonal antibody.</a:t>
            </a:r>
          </a:p>
          <a:p>
            <a:endParaRPr lang="en-AU" sz="1500" dirty="0">
              <a:solidFill>
                <a:schemeClr val="tx1"/>
              </a:solidFill>
            </a:endParaRPr>
          </a:p>
          <a:p>
            <a:r>
              <a:rPr lang="en-AU" sz="1500" dirty="0">
                <a:solidFill>
                  <a:schemeClr val="tx1"/>
                </a:solidFill>
              </a:rPr>
              <a:t>To be eligible for the trial the doctor need to confirm:</a:t>
            </a:r>
          </a:p>
          <a:p>
            <a:pPr marL="342900" indent="-342900">
              <a:buFont typeface="Arial" panose="020B0604020202020204" pitchFamily="34" charset="0"/>
              <a:buChar char="•"/>
            </a:pPr>
            <a:r>
              <a:rPr lang="en-AU" sz="1500" dirty="0">
                <a:solidFill>
                  <a:schemeClr val="tx1"/>
                </a:solidFill>
              </a:rPr>
              <a:t>If her blood results meet the criteria for this study.</a:t>
            </a:r>
          </a:p>
          <a:p>
            <a:pPr marL="800100" lvl="1" indent="-342900">
              <a:buFont typeface="Arial" panose="020B0604020202020204" pitchFamily="34" charset="0"/>
              <a:buChar char="•"/>
            </a:pPr>
            <a:r>
              <a:rPr lang="en-AU" sz="1500" dirty="0">
                <a:latin typeface="+mn-lt"/>
              </a:rPr>
              <a:t>The trial is looking to treat people with a certain level of disease in her blood.</a:t>
            </a:r>
          </a:p>
          <a:p>
            <a:pPr marL="342900" indent="-342900">
              <a:buFont typeface="Arial" panose="020B0604020202020204" pitchFamily="34" charset="0"/>
              <a:buChar char="•"/>
            </a:pPr>
            <a:r>
              <a:rPr lang="en-AU" sz="1500" dirty="0">
                <a:solidFill>
                  <a:schemeClr val="tx1"/>
                </a:solidFill>
              </a:rPr>
              <a:t>It is also important to know the different treatments Mary has had in the past.</a:t>
            </a:r>
          </a:p>
          <a:p>
            <a:pPr marL="800100" lvl="1" indent="-342900">
              <a:buFont typeface="Arial" panose="020B0604020202020204" pitchFamily="34" charset="0"/>
              <a:buChar char="•"/>
            </a:pPr>
            <a:r>
              <a:rPr lang="en-AU" sz="1500" dirty="0"/>
              <a:t>To be eligible she needs to have been treated with a certain type of medication before.</a:t>
            </a:r>
          </a:p>
          <a:p>
            <a:pPr marL="342900" indent="-342900">
              <a:buFont typeface="Arial" panose="020B0604020202020204" pitchFamily="34" charset="0"/>
              <a:buChar char="•"/>
            </a:pPr>
            <a:r>
              <a:rPr lang="en-AU" sz="1500" dirty="0">
                <a:solidFill>
                  <a:schemeClr val="tx1"/>
                </a:solidFill>
              </a:rPr>
              <a:t>Mary’s medical history will be reviewed to see if she had any severe allergic reactions to other monoclonal antibody treatments?</a:t>
            </a:r>
          </a:p>
          <a:p>
            <a:pPr marL="800100" lvl="1" indent="-342900">
              <a:buFont typeface="Arial" panose="020B0604020202020204" pitchFamily="34" charset="0"/>
              <a:buChar char="•"/>
            </a:pPr>
            <a:r>
              <a:rPr lang="en-AU" sz="1500" dirty="0"/>
              <a:t>If she has had a reaction to these drugs before, it is not safe to try again.</a:t>
            </a:r>
          </a:p>
          <a:p>
            <a:pPr marL="342900" indent="-342900">
              <a:buFont typeface="Arial" panose="020B0604020202020204" pitchFamily="34" charset="0"/>
              <a:buChar char="•"/>
            </a:pPr>
            <a:r>
              <a:rPr lang="en-AU" sz="1500" dirty="0">
                <a:solidFill>
                  <a:schemeClr val="tx1"/>
                </a:solidFill>
              </a:rPr>
              <a:t>Finally, Mary is only able to go on trial if she is no longer having severe side effects from her previous treatments.</a:t>
            </a:r>
          </a:p>
          <a:p>
            <a:pPr marL="800100" lvl="1" indent="-342900">
              <a:buFont typeface="Arial" panose="020B0604020202020204" pitchFamily="34" charset="0"/>
              <a:buChar char="•"/>
            </a:pPr>
            <a:r>
              <a:rPr lang="en-AU" sz="1500" dirty="0"/>
              <a:t>If her symptoms are continuing, those will need to resolve before she tries this new treatment.</a:t>
            </a:r>
          </a:p>
          <a:p>
            <a:endParaRPr lang="en-AU" sz="1500" dirty="0">
              <a:solidFill>
                <a:schemeClr val="tx1"/>
              </a:solidFill>
            </a:endParaRPr>
          </a:p>
          <a:p>
            <a:pPr algn="ctr"/>
            <a:r>
              <a:rPr lang="en-AU" sz="1500" dirty="0">
                <a:solidFill>
                  <a:schemeClr val="tx1"/>
                </a:solidFill>
              </a:rPr>
              <a:t>After reviewing Mary’s medical history, it was noted that Mary had some ongoing side effects that were related to her last treatment. As a result, it was decided that Mary was not eligible for the clinical trial at this time.</a:t>
            </a:r>
          </a:p>
          <a:p>
            <a:pPr algn="ctr"/>
            <a:r>
              <a:rPr lang="en-AU" sz="1500" dirty="0">
                <a:solidFill>
                  <a:schemeClr val="tx1"/>
                </a:solidFill>
              </a:rPr>
              <a:t>She may be eligible in the future, once the symptoms have resolved.</a:t>
            </a:r>
          </a:p>
        </p:txBody>
      </p:sp>
    </p:spTree>
    <p:custDataLst>
      <p:tags r:id="rId1"/>
    </p:custDataLst>
    <p:extLst>
      <p:ext uri="{BB962C8B-B14F-4D97-AF65-F5344CB8AC3E}">
        <p14:creationId xmlns:p14="http://schemas.microsoft.com/office/powerpoint/2010/main" val="50675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4B6E-FAEF-4255-A3A7-306FB2C7ED31}"/>
              </a:ext>
            </a:extLst>
          </p:cNvPr>
          <p:cNvSpPr>
            <a:spLocks noGrp="1"/>
          </p:cNvSpPr>
          <p:nvPr>
            <p:ph type="title"/>
          </p:nvPr>
        </p:nvSpPr>
        <p:spPr>
          <a:xfrm>
            <a:off x="976200" y="616971"/>
            <a:ext cx="10440000" cy="900000"/>
          </a:xfrm>
        </p:spPr>
        <p:txBody>
          <a:bodyPr>
            <a:normAutofit/>
          </a:bodyPr>
          <a:lstStyle/>
          <a:p>
            <a:r>
              <a:rPr lang="en-AU" dirty="0">
                <a:solidFill>
                  <a:schemeClr val="tx1"/>
                </a:solidFill>
              </a:rPr>
              <a:t>Participation Cost and time</a:t>
            </a:r>
          </a:p>
        </p:txBody>
      </p:sp>
      <p:sp>
        <p:nvSpPr>
          <p:cNvPr id="15" name="Content Placeholder 2">
            <a:extLst>
              <a:ext uri="{FF2B5EF4-FFF2-40B4-BE49-F238E27FC236}">
                <a16:creationId xmlns:a16="http://schemas.microsoft.com/office/drawing/2014/main" id="{63B70B5C-26DD-77A8-92D6-0EE1690E7426}"/>
              </a:ext>
            </a:extLst>
          </p:cNvPr>
          <p:cNvSpPr>
            <a:spLocks noGrp="1"/>
          </p:cNvSpPr>
          <p:nvPr>
            <p:ph idx="1"/>
          </p:nvPr>
        </p:nvSpPr>
        <p:spPr>
          <a:xfrm>
            <a:off x="2672345" y="2095314"/>
            <a:ext cx="8891796" cy="3941986"/>
          </a:xfrm>
        </p:spPr>
        <p:txBody>
          <a:bodyPr>
            <a:normAutofit/>
          </a:bodyPr>
          <a:lstStyle/>
          <a:p>
            <a:pPr marL="457200" indent="-457200">
              <a:buFont typeface="Arial" panose="020B0604020202020204" pitchFamily="34" charset="0"/>
              <a:buChar char="•"/>
            </a:pPr>
            <a:r>
              <a:rPr lang="en-AU" sz="2400" dirty="0">
                <a:solidFill>
                  <a:schemeClr val="tx1"/>
                </a:solidFill>
              </a:rPr>
              <a:t>You do not need to pay to be on a trial. Being involved is free and voluntary.</a:t>
            </a:r>
          </a:p>
          <a:p>
            <a:pPr marL="457200" indent="-457200">
              <a:buFont typeface="Arial" panose="020B0604020202020204" pitchFamily="34" charset="0"/>
              <a:buChar char="•"/>
            </a:pPr>
            <a:r>
              <a:rPr lang="en-AU" sz="2400" dirty="0">
                <a:solidFill>
                  <a:schemeClr val="tx1"/>
                </a:solidFill>
              </a:rPr>
              <a:t>Some trials reimburse for travel, parking, accommodation or time commitment. However, being on some trials </a:t>
            </a:r>
            <a:r>
              <a:rPr lang="en-AU" sz="2400" i="1" dirty="0">
                <a:solidFill>
                  <a:schemeClr val="tx1"/>
                </a:solidFill>
              </a:rPr>
              <a:t>may</a:t>
            </a:r>
            <a:r>
              <a:rPr lang="en-AU" sz="2400" dirty="0">
                <a:solidFill>
                  <a:schemeClr val="tx1"/>
                </a:solidFill>
              </a:rPr>
              <a:t> exclude a patient from VPTAS reimbursements.</a:t>
            </a:r>
          </a:p>
          <a:p>
            <a:pPr marL="457200" indent="-457200">
              <a:buFont typeface="Arial" panose="020B0604020202020204" pitchFamily="34" charset="0"/>
              <a:buChar char="•"/>
            </a:pPr>
            <a:r>
              <a:rPr lang="en-AU" sz="2400" dirty="0">
                <a:solidFill>
                  <a:schemeClr val="tx1"/>
                </a:solidFill>
              </a:rPr>
              <a:t>Treatment, scans, blood tests costs etc are covered by the trial.</a:t>
            </a:r>
            <a:br>
              <a:rPr lang="en-AU" sz="2400" dirty="0">
                <a:solidFill>
                  <a:schemeClr val="tx1"/>
                </a:solidFill>
              </a:rPr>
            </a:br>
            <a:r>
              <a:rPr lang="en-AU" sz="2400" dirty="0">
                <a:solidFill>
                  <a:schemeClr val="tx1"/>
                </a:solidFill>
              </a:rPr>
              <a:t>In rural areas, trials may cover the cost of scans that are otherwise paid for.</a:t>
            </a:r>
          </a:p>
          <a:p>
            <a:pPr marL="457200" indent="-457200">
              <a:buFont typeface="Arial" panose="020B0604020202020204" pitchFamily="34" charset="0"/>
              <a:buChar char="•"/>
            </a:pPr>
            <a:r>
              <a:rPr lang="en-AU" sz="2400" dirty="0">
                <a:solidFill>
                  <a:schemeClr val="tx1"/>
                </a:solidFill>
              </a:rPr>
              <a:t>Early Phase trials have many visits which can be burdensome.</a:t>
            </a:r>
          </a:p>
          <a:p>
            <a:pPr marL="457200" indent="-457200">
              <a:buFont typeface="Arial" panose="020B0604020202020204" pitchFamily="34" charset="0"/>
              <a:buChar char="•"/>
            </a:pPr>
            <a:endParaRPr lang="en-AU" sz="2400" dirty="0">
              <a:solidFill>
                <a:schemeClr val="tx1"/>
              </a:solidFill>
            </a:endParaRPr>
          </a:p>
        </p:txBody>
      </p:sp>
      <p:grpSp>
        <p:nvGrpSpPr>
          <p:cNvPr id="26" name="Group 25">
            <a:extLst>
              <a:ext uri="{FF2B5EF4-FFF2-40B4-BE49-F238E27FC236}">
                <a16:creationId xmlns:a16="http://schemas.microsoft.com/office/drawing/2014/main" id="{1EA10248-AA00-DFEF-5E7E-F45DBB2EB500}"/>
              </a:ext>
            </a:extLst>
          </p:cNvPr>
          <p:cNvGrpSpPr/>
          <p:nvPr/>
        </p:nvGrpSpPr>
        <p:grpSpPr>
          <a:xfrm>
            <a:off x="1047994" y="2095314"/>
            <a:ext cx="1296000" cy="1326778"/>
            <a:chOff x="1047994" y="1494193"/>
            <a:chExt cx="1296000" cy="1326778"/>
          </a:xfrm>
        </p:grpSpPr>
        <p:sp>
          <p:nvSpPr>
            <p:cNvPr id="19" name="Rounded Rectangle 18">
              <a:extLst>
                <a:ext uri="{FF2B5EF4-FFF2-40B4-BE49-F238E27FC236}">
                  <a16:creationId xmlns:a16="http://schemas.microsoft.com/office/drawing/2014/main" id="{5545AC08-3843-F5FF-09B9-FB8FE46F82AF}"/>
                </a:ext>
              </a:extLst>
            </p:cNvPr>
            <p:cNvSpPr/>
            <p:nvPr/>
          </p:nvSpPr>
          <p:spPr>
            <a:xfrm>
              <a:off x="1047994" y="1494193"/>
              <a:ext cx="1296000" cy="1296000"/>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with low confidence">
              <a:extLst>
                <a:ext uri="{FF2B5EF4-FFF2-40B4-BE49-F238E27FC236}">
                  <a16:creationId xmlns:a16="http://schemas.microsoft.com/office/drawing/2014/main" id="{74EFA05F-6CCF-84D4-0785-6D708DE062D3}"/>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artisticPhotocopy/>
                      </a14:imgEffect>
                    </a14:imgLayer>
                  </a14:imgProps>
                </a:ext>
              </a:extLst>
            </a:blip>
            <a:srcRect l="13155" r="10224" b="18025"/>
            <a:stretch/>
          </p:blipFill>
          <p:spPr>
            <a:xfrm>
              <a:off x="1261629" y="1530411"/>
              <a:ext cx="885223" cy="947079"/>
            </a:xfrm>
            <a:prstGeom prst="rect">
              <a:avLst/>
            </a:prstGeom>
          </p:spPr>
        </p:pic>
        <p:sp>
          <p:nvSpPr>
            <p:cNvPr id="23" name="TextBox 22">
              <a:extLst>
                <a:ext uri="{FF2B5EF4-FFF2-40B4-BE49-F238E27FC236}">
                  <a16:creationId xmlns:a16="http://schemas.microsoft.com/office/drawing/2014/main" id="{A97D3D4F-949F-D18F-4A82-2F1B7FA58B6C}"/>
                </a:ext>
              </a:extLst>
            </p:cNvPr>
            <p:cNvSpPr txBox="1"/>
            <p:nvPr/>
          </p:nvSpPr>
          <p:spPr>
            <a:xfrm>
              <a:off x="1368099" y="2420861"/>
              <a:ext cx="646652" cy="400110"/>
            </a:xfrm>
            <a:prstGeom prst="rect">
              <a:avLst/>
            </a:prstGeom>
            <a:noFill/>
          </p:spPr>
          <p:txBody>
            <a:bodyPr wrap="none" rtlCol="0">
              <a:spAutoFit/>
            </a:bodyPr>
            <a:lstStyle/>
            <a:p>
              <a:pPr algn="ctr"/>
              <a:r>
                <a:rPr lang="en-US" sz="2000" b="1" dirty="0">
                  <a:solidFill>
                    <a:schemeClr val="bg1"/>
                  </a:solidFill>
                </a:rPr>
                <a:t>Cost</a:t>
              </a:r>
            </a:p>
          </p:txBody>
        </p:sp>
      </p:grpSp>
      <p:grpSp>
        <p:nvGrpSpPr>
          <p:cNvPr id="25" name="Group 24">
            <a:extLst>
              <a:ext uri="{FF2B5EF4-FFF2-40B4-BE49-F238E27FC236}">
                <a16:creationId xmlns:a16="http://schemas.microsoft.com/office/drawing/2014/main" id="{62C944D0-E6ED-93A6-0139-AE6B4D4A5A41}"/>
              </a:ext>
            </a:extLst>
          </p:cNvPr>
          <p:cNvGrpSpPr/>
          <p:nvPr/>
        </p:nvGrpSpPr>
        <p:grpSpPr>
          <a:xfrm>
            <a:off x="1056240" y="4513711"/>
            <a:ext cx="1296000" cy="1320348"/>
            <a:chOff x="1047994" y="3419808"/>
            <a:chExt cx="1296000" cy="1320348"/>
          </a:xfrm>
        </p:grpSpPr>
        <p:sp>
          <p:nvSpPr>
            <p:cNvPr id="21" name="Rounded Rectangle 20">
              <a:extLst>
                <a:ext uri="{FF2B5EF4-FFF2-40B4-BE49-F238E27FC236}">
                  <a16:creationId xmlns:a16="http://schemas.microsoft.com/office/drawing/2014/main" id="{72C4492F-7B38-5C37-4DF5-E55BC44051AC}"/>
                </a:ext>
              </a:extLst>
            </p:cNvPr>
            <p:cNvSpPr/>
            <p:nvPr/>
          </p:nvSpPr>
          <p:spPr>
            <a:xfrm>
              <a:off x="1047994" y="3419808"/>
              <a:ext cx="1296000" cy="1296000"/>
            </a:xfrm>
            <a:prstGeom prst="roundRect">
              <a:avLst/>
            </a:prstGeom>
            <a:solidFill>
              <a:srgbClr val="6C1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75EE36B-5311-4A86-1840-4FE21111F758}"/>
                </a:ext>
              </a:extLst>
            </p:cNvPr>
            <p:cNvGrpSpPr/>
            <p:nvPr/>
          </p:nvGrpSpPr>
          <p:grpSpPr>
            <a:xfrm>
              <a:off x="1235125" y="3442252"/>
              <a:ext cx="998163" cy="947080"/>
              <a:chOff x="8309113" y="1822345"/>
              <a:chExt cx="3840328" cy="3643796"/>
            </a:xfrm>
          </p:grpSpPr>
          <p:pic>
            <p:nvPicPr>
              <p:cNvPr id="11" name="Picture 10" descr="Shape&#10;&#10;Description automatically generated with low confidence">
                <a:extLst>
                  <a:ext uri="{FF2B5EF4-FFF2-40B4-BE49-F238E27FC236}">
                    <a16:creationId xmlns:a16="http://schemas.microsoft.com/office/drawing/2014/main" id="{19139C1A-F60E-7C81-10D4-66BF7CEEA09F}"/>
                  </a:ext>
                </a:extLst>
              </p:cNvPr>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artisticPhotocopy/>
                        </a14:imgEffect>
                      </a14:imgLayer>
                    </a14:imgProps>
                  </a:ext>
                </a:extLst>
              </a:blip>
              <a:srcRect l="7826" r="8100" b="18025"/>
              <a:stretch/>
            </p:blipFill>
            <p:spPr>
              <a:xfrm>
                <a:off x="8309113" y="1822345"/>
                <a:ext cx="3737114" cy="3643796"/>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B7106A74-887E-8E58-8AE8-91FCE3A4D257}"/>
                  </a:ext>
                </a:extLst>
              </p:cNvPr>
              <p:cNvPicPr>
                <a:picLocks noChangeAspect="1"/>
              </p:cNvPicPr>
              <p:nvPr/>
            </p:nvPicPr>
            <p:blipFill rotWithShape="1">
              <a:blip r:embed="rId8">
                <a:duotone>
                  <a:prstClr val="black"/>
                  <a:srgbClr val="D9C3A5">
                    <a:tint val="50000"/>
                    <a:satMod val="180000"/>
                  </a:srgbClr>
                </a:duotone>
                <a:alphaModFix amt="70000"/>
                <a:extLst>
                  <a:ext uri="{BEBA8EAE-BF5A-486C-A8C5-ECC9F3942E4B}">
                    <a14:imgProps xmlns:a14="http://schemas.microsoft.com/office/drawing/2010/main">
                      <a14:imgLayer r:embed="rId9">
                        <a14:imgEffect>
                          <a14:artisticPhotocopy/>
                        </a14:imgEffect>
                      </a14:imgLayer>
                    </a14:imgProps>
                  </a:ext>
                </a:extLst>
              </a:blip>
              <a:srcRect l="11440" r="9155" b="25180"/>
              <a:stretch/>
            </p:blipFill>
            <p:spPr>
              <a:xfrm>
                <a:off x="8619902" y="1981370"/>
                <a:ext cx="3529539" cy="3325743"/>
              </a:xfrm>
              <a:prstGeom prst="rect">
                <a:avLst/>
              </a:prstGeom>
            </p:spPr>
          </p:pic>
        </p:grpSp>
        <p:sp>
          <p:nvSpPr>
            <p:cNvPr id="24" name="TextBox 23">
              <a:extLst>
                <a:ext uri="{FF2B5EF4-FFF2-40B4-BE49-F238E27FC236}">
                  <a16:creationId xmlns:a16="http://schemas.microsoft.com/office/drawing/2014/main" id="{B0847D53-A6B3-3CE3-86BF-72BA4CEBB95E}"/>
                </a:ext>
              </a:extLst>
            </p:cNvPr>
            <p:cNvSpPr txBox="1"/>
            <p:nvPr/>
          </p:nvSpPr>
          <p:spPr>
            <a:xfrm>
              <a:off x="1371375" y="4340046"/>
              <a:ext cx="712054" cy="400110"/>
            </a:xfrm>
            <a:prstGeom prst="rect">
              <a:avLst/>
            </a:prstGeom>
            <a:noFill/>
          </p:spPr>
          <p:txBody>
            <a:bodyPr wrap="none" rtlCol="0">
              <a:spAutoFit/>
            </a:bodyPr>
            <a:lstStyle/>
            <a:p>
              <a:pPr algn="ctr"/>
              <a:r>
                <a:rPr lang="en-US" sz="2000" b="1" dirty="0">
                  <a:solidFill>
                    <a:schemeClr val="bg1"/>
                  </a:solidFill>
                </a:rPr>
                <a:t>Time</a:t>
              </a:r>
            </a:p>
          </p:txBody>
        </p:sp>
      </p:grpSp>
    </p:spTree>
    <p:custDataLst>
      <p:tags r:id="rId1"/>
    </p:custDataLst>
    <p:extLst>
      <p:ext uri="{BB962C8B-B14F-4D97-AF65-F5344CB8AC3E}">
        <p14:creationId xmlns:p14="http://schemas.microsoft.com/office/powerpoint/2010/main" val="274922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445B3255-BD09-CB31-C272-D3CD80F2E381}"/>
              </a:ext>
            </a:extLst>
          </p:cNvPr>
          <p:cNvSpPr/>
          <p:nvPr/>
        </p:nvSpPr>
        <p:spPr>
          <a:xfrm>
            <a:off x="1307332" y="3111968"/>
            <a:ext cx="748086" cy="536508"/>
          </a:xfrm>
          <a:prstGeom prst="roundRect">
            <a:avLst/>
          </a:prstGeom>
          <a:solidFill>
            <a:srgbClr val="FAC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EBAAF-890D-4EDC-9179-328E1D6B0AEE}"/>
              </a:ext>
            </a:extLst>
          </p:cNvPr>
          <p:cNvSpPr>
            <a:spLocks noGrp="1"/>
          </p:cNvSpPr>
          <p:nvPr>
            <p:ph type="title"/>
          </p:nvPr>
        </p:nvSpPr>
        <p:spPr>
          <a:xfrm>
            <a:off x="900000" y="531342"/>
            <a:ext cx="10440000" cy="1000004"/>
          </a:xfrm>
        </p:spPr>
        <p:txBody>
          <a:bodyPr>
            <a:normAutofit/>
          </a:bodyPr>
          <a:lstStyle/>
          <a:p>
            <a:r>
              <a:rPr lang="en-AU" dirty="0">
                <a:solidFill>
                  <a:schemeClr val="tx1"/>
                </a:solidFill>
              </a:rPr>
              <a:t>OVERSIGHT On a clinical trial (e.g., Side effects)</a:t>
            </a:r>
          </a:p>
        </p:txBody>
      </p:sp>
      <p:sp>
        <p:nvSpPr>
          <p:cNvPr id="3" name="Content Placeholder 2">
            <a:extLst>
              <a:ext uri="{FF2B5EF4-FFF2-40B4-BE49-F238E27FC236}">
                <a16:creationId xmlns:a16="http://schemas.microsoft.com/office/drawing/2014/main" id="{BFB23702-58D8-40FB-AFE0-F1F399573203}"/>
              </a:ext>
            </a:extLst>
          </p:cNvPr>
          <p:cNvSpPr>
            <a:spLocks noGrp="1"/>
          </p:cNvSpPr>
          <p:nvPr>
            <p:ph idx="1"/>
          </p:nvPr>
        </p:nvSpPr>
        <p:spPr>
          <a:xfrm>
            <a:off x="2384788" y="3122022"/>
            <a:ext cx="9682521" cy="2508843"/>
          </a:xfrm>
        </p:spPr>
        <p:txBody>
          <a:bodyPr>
            <a:normAutofit/>
          </a:bodyPr>
          <a:lstStyle/>
          <a:p>
            <a:pPr marL="457200" indent="-457200">
              <a:lnSpc>
                <a:spcPct val="150000"/>
              </a:lnSpc>
              <a:buFont typeface="Arial" panose="020B0604020202020204" pitchFamily="34" charset="0"/>
              <a:buChar char="•"/>
            </a:pPr>
            <a:r>
              <a:rPr lang="en-AU" sz="2000" dirty="0">
                <a:solidFill>
                  <a:schemeClr val="tx1"/>
                </a:solidFill>
              </a:rPr>
              <a:t>The Study team (doctors and study coordinators) look at blood and test results</a:t>
            </a:r>
          </a:p>
          <a:p>
            <a:pPr marL="457200" indent="-457200">
              <a:lnSpc>
                <a:spcPct val="150000"/>
              </a:lnSpc>
              <a:buFont typeface="Arial" panose="020B0604020202020204" pitchFamily="34" charset="0"/>
              <a:buChar char="•"/>
            </a:pPr>
            <a:r>
              <a:rPr lang="en-AU" sz="2000" dirty="0">
                <a:solidFill>
                  <a:schemeClr val="tx1"/>
                </a:solidFill>
              </a:rPr>
              <a:t>Side effects are reported and followed to see bigger trends across more patients</a:t>
            </a:r>
          </a:p>
          <a:p>
            <a:pPr marL="457200" indent="-457200">
              <a:lnSpc>
                <a:spcPct val="150000"/>
              </a:lnSpc>
              <a:buFont typeface="Arial" panose="020B0604020202020204" pitchFamily="34" charset="0"/>
              <a:buChar char="•"/>
            </a:pPr>
            <a:r>
              <a:rPr lang="en-AU" sz="2000" dirty="0">
                <a:solidFill>
                  <a:schemeClr val="tx1"/>
                </a:solidFill>
              </a:rPr>
              <a:t>External safety monitoring committees meet throughout the trial to review the data</a:t>
            </a:r>
          </a:p>
          <a:p>
            <a:pPr marL="457200" indent="-457200">
              <a:lnSpc>
                <a:spcPct val="150000"/>
              </a:lnSpc>
              <a:buFont typeface="Arial" panose="020B0604020202020204" pitchFamily="34" charset="0"/>
              <a:buChar char="•"/>
            </a:pPr>
            <a:r>
              <a:rPr lang="en-AU" sz="2000" dirty="0">
                <a:solidFill>
                  <a:schemeClr val="tx1"/>
                </a:solidFill>
              </a:rPr>
              <a:t>Any updates about known side effects are passed on to the participant quickly</a:t>
            </a:r>
          </a:p>
        </p:txBody>
      </p:sp>
      <p:sp>
        <p:nvSpPr>
          <p:cNvPr id="7" name="Rounded Rectangle 6">
            <a:extLst>
              <a:ext uri="{FF2B5EF4-FFF2-40B4-BE49-F238E27FC236}">
                <a16:creationId xmlns:a16="http://schemas.microsoft.com/office/drawing/2014/main" id="{62A2DE50-2652-9C29-795F-AAB2439F181F}"/>
              </a:ext>
            </a:extLst>
          </p:cNvPr>
          <p:cNvSpPr/>
          <p:nvPr/>
        </p:nvSpPr>
        <p:spPr>
          <a:xfrm>
            <a:off x="899999" y="2281458"/>
            <a:ext cx="5196001" cy="597167"/>
          </a:xfrm>
          <a:prstGeom prst="round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with low confidence">
            <a:extLst>
              <a:ext uri="{FF2B5EF4-FFF2-40B4-BE49-F238E27FC236}">
                <a16:creationId xmlns:a16="http://schemas.microsoft.com/office/drawing/2014/main" id="{E3EE8A6E-CCEC-11FD-600E-3E8338F66D8C}"/>
              </a:ext>
            </a:extLst>
          </p:cNvPr>
          <p:cNvPicPr>
            <a:picLocks noChangeAspect="1"/>
          </p:cNvPicPr>
          <p:nvPr/>
        </p:nvPicPr>
        <p:blipFill rotWithShape="1">
          <a:blip r:embed="rId4"/>
          <a:srcRect l="13329" r="13031" b="18621"/>
          <a:stretch/>
        </p:blipFill>
        <p:spPr>
          <a:xfrm>
            <a:off x="988485" y="2307263"/>
            <a:ext cx="485487" cy="536509"/>
          </a:xfrm>
          <a:prstGeom prst="rect">
            <a:avLst/>
          </a:prstGeom>
        </p:spPr>
      </p:pic>
      <p:sp>
        <p:nvSpPr>
          <p:cNvPr id="9" name="TextBox 8">
            <a:extLst>
              <a:ext uri="{FF2B5EF4-FFF2-40B4-BE49-F238E27FC236}">
                <a16:creationId xmlns:a16="http://schemas.microsoft.com/office/drawing/2014/main" id="{8D881282-2FB2-9A1B-6FE8-1F6F6125BC9C}"/>
              </a:ext>
            </a:extLst>
          </p:cNvPr>
          <p:cNvSpPr txBox="1"/>
          <p:nvPr/>
        </p:nvSpPr>
        <p:spPr>
          <a:xfrm>
            <a:off x="1569496" y="2379986"/>
            <a:ext cx="4526504" cy="400110"/>
          </a:xfrm>
          <a:prstGeom prst="rect">
            <a:avLst/>
          </a:prstGeom>
          <a:noFill/>
        </p:spPr>
        <p:txBody>
          <a:bodyPr wrap="square">
            <a:spAutoFit/>
          </a:bodyPr>
          <a:lstStyle/>
          <a:p>
            <a:r>
              <a:rPr lang="en-AU" sz="2000" b="1" dirty="0">
                <a:solidFill>
                  <a:schemeClr val="accent4">
                    <a:lumMod val="50000"/>
                  </a:schemeClr>
                </a:solidFill>
              </a:rPr>
              <a:t>Your safety is monitored in various ways:</a:t>
            </a:r>
          </a:p>
        </p:txBody>
      </p:sp>
      <p:sp>
        <p:nvSpPr>
          <p:cNvPr id="13" name="TextBox 12">
            <a:extLst>
              <a:ext uri="{FF2B5EF4-FFF2-40B4-BE49-F238E27FC236}">
                <a16:creationId xmlns:a16="http://schemas.microsoft.com/office/drawing/2014/main" id="{04A6B783-C591-AA42-E1C9-FB2BE4775870}"/>
              </a:ext>
            </a:extLst>
          </p:cNvPr>
          <p:cNvSpPr txBox="1"/>
          <p:nvPr/>
        </p:nvSpPr>
        <p:spPr>
          <a:xfrm>
            <a:off x="899999" y="1616663"/>
            <a:ext cx="6096000" cy="461665"/>
          </a:xfrm>
          <a:prstGeom prst="rect">
            <a:avLst/>
          </a:prstGeom>
          <a:noFill/>
        </p:spPr>
        <p:txBody>
          <a:bodyPr wrap="square">
            <a:spAutoFit/>
          </a:bodyPr>
          <a:lstStyle/>
          <a:p>
            <a:r>
              <a:rPr lang="en-AU" sz="2400" dirty="0"/>
              <a:t>Your safety on a clinical trial is the priority</a:t>
            </a:r>
          </a:p>
        </p:txBody>
      </p:sp>
      <p:sp>
        <p:nvSpPr>
          <p:cNvPr id="14" name="TextBox 13">
            <a:extLst>
              <a:ext uri="{FF2B5EF4-FFF2-40B4-BE49-F238E27FC236}">
                <a16:creationId xmlns:a16="http://schemas.microsoft.com/office/drawing/2014/main" id="{A7FD3062-0D65-3E42-7E5E-A13FA858FDAE}"/>
              </a:ext>
            </a:extLst>
          </p:cNvPr>
          <p:cNvSpPr txBox="1"/>
          <p:nvPr/>
        </p:nvSpPr>
        <p:spPr>
          <a:xfrm>
            <a:off x="1231228" y="5625220"/>
            <a:ext cx="10913010" cy="1200329"/>
          </a:xfrm>
          <a:prstGeom prst="rect">
            <a:avLst/>
          </a:prstGeom>
          <a:noFill/>
        </p:spPr>
        <p:txBody>
          <a:bodyPr wrap="square" rtlCol="0">
            <a:spAutoFit/>
          </a:bodyPr>
          <a:lstStyle/>
          <a:p>
            <a:r>
              <a:rPr lang="en-AU" dirty="0"/>
              <a:t>Depending on the Phase, more may be known about side effects. </a:t>
            </a:r>
          </a:p>
          <a:p>
            <a:r>
              <a:rPr lang="en-AU" dirty="0"/>
              <a:t>The earlier the Phase (e.g. Phase I) the less is known – but participants are closely monitored for any side effects</a:t>
            </a:r>
          </a:p>
          <a:p>
            <a:endParaRPr lang="en-AU" dirty="0"/>
          </a:p>
          <a:p>
            <a:r>
              <a:rPr lang="en-AU" dirty="0"/>
              <a:t>Before you agree (consent) you should know the risks and how they are monitored. </a:t>
            </a:r>
          </a:p>
        </p:txBody>
      </p:sp>
      <p:pic>
        <p:nvPicPr>
          <p:cNvPr id="16" name="Picture 15" descr="Shape&#10;&#10;Description automatically generated with low confidence">
            <a:extLst>
              <a:ext uri="{FF2B5EF4-FFF2-40B4-BE49-F238E27FC236}">
                <a16:creationId xmlns:a16="http://schemas.microsoft.com/office/drawing/2014/main" id="{2BD34B4A-DE15-EE85-E091-2C44C727C6A9}"/>
              </a:ext>
            </a:extLst>
          </p:cNvPr>
          <p:cNvPicPr>
            <a:picLocks noChangeAspect="1"/>
          </p:cNvPicPr>
          <p:nvPr/>
        </p:nvPicPr>
        <p:blipFill rotWithShape="1">
          <a:blip r:embed="rId5"/>
          <a:srcRect l="15118" t="7307" r="13925" b="26076"/>
          <a:stretch/>
        </p:blipFill>
        <p:spPr>
          <a:xfrm>
            <a:off x="1406879" y="3122023"/>
            <a:ext cx="571454" cy="536508"/>
          </a:xfrm>
          <a:prstGeom prst="rect">
            <a:avLst/>
          </a:prstGeom>
        </p:spPr>
      </p:pic>
      <p:sp>
        <p:nvSpPr>
          <p:cNvPr id="21" name="Rounded Rectangle 20">
            <a:extLst>
              <a:ext uri="{FF2B5EF4-FFF2-40B4-BE49-F238E27FC236}">
                <a16:creationId xmlns:a16="http://schemas.microsoft.com/office/drawing/2014/main" id="{0222D173-02D0-510E-6E08-F3234FA6878E}"/>
              </a:ext>
            </a:extLst>
          </p:cNvPr>
          <p:cNvSpPr/>
          <p:nvPr/>
        </p:nvSpPr>
        <p:spPr>
          <a:xfrm>
            <a:off x="1307332" y="3767171"/>
            <a:ext cx="748086" cy="536508"/>
          </a:xfrm>
          <a:prstGeom prst="roundRect">
            <a:avLst/>
          </a:prstGeom>
          <a:solidFill>
            <a:srgbClr val="41C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Shape&#10;&#10;Description automatically generated with low confidence">
            <a:extLst>
              <a:ext uri="{FF2B5EF4-FFF2-40B4-BE49-F238E27FC236}">
                <a16:creationId xmlns:a16="http://schemas.microsoft.com/office/drawing/2014/main" id="{A91FE2FC-77EC-8A9F-9029-E3952D56E0CE}"/>
              </a:ext>
            </a:extLst>
          </p:cNvPr>
          <p:cNvPicPr>
            <a:picLocks noChangeAspect="1"/>
          </p:cNvPicPr>
          <p:nvPr/>
        </p:nvPicPr>
        <p:blipFill rotWithShape="1">
          <a:blip r:embed="rId6"/>
          <a:srcRect l="13245" t="9227" r="16682" b="25931"/>
          <a:stretch/>
        </p:blipFill>
        <p:spPr>
          <a:xfrm>
            <a:off x="1410014" y="3794625"/>
            <a:ext cx="518983" cy="480235"/>
          </a:xfrm>
          <a:prstGeom prst="rect">
            <a:avLst/>
          </a:prstGeom>
        </p:spPr>
      </p:pic>
      <p:sp>
        <p:nvSpPr>
          <p:cNvPr id="24" name="Rounded Rectangle 23">
            <a:extLst>
              <a:ext uri="{FF2B5EF4-FFF2-40B4-BE49-F238E27FC236}">
                <a16:creationId xmlns:a16="http://schemas.microsoft.com/office/drawing/2014/main" id="{FE3022C4-41E4-1C77-A600-6BF8FDD3B685}"/>
              </a:ext>
            </a:extLst>
          </p:cNvPr>
          <p:cNvSpPr/>
          <p:nvPr/>
        </p:nvSpPr>
        <p:spPr>
          <a:xfrm>
            <a:off x="1318563" y="4384820"/>
            <a:ext cx="748086" cy="536508"/>
          </a:xfrm>
          <a:prstGeom prst="roundRect">
            <a:avLst/>
          </a:prstGeom>
          <a:solidFill>
            <a:srgbClr val="EF3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035FD9DA-8D3F-0B82-E35E-DC5DDFF9286F}"/>
              </a:ext>
            </a:extLst>
          </p:cNvPr>
          <p:cNvSpPr/>
          <p:nvPr/>
        </p:nvSpPr>
        <p:spPr>
          <a:xfrm>
            <a:off x="1318563" y="4986171"/>
            <a:ext cx="748086" cy="536508"/>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Shape&#10;&#10;Description automatically generated with low confidence">
            <a:extLst>
              <a:ext uri="{FF2B5EF4-FFF2-40B4-BE49-F238E27FC236}">
                <a16:creationId xmlns:a16="http://schemas.microsoft.com/office/drawing/2014/main" id="{780AE62E-FF88-7BEA-2C2D-AF4D8AFB2E19}"/>
              </a:ext>
            </a:extLst>
          </p:cNvPr>
          <p:cNvPicPr>
            <a:picLocks noChangeAspect="1"/>
          </p:cNvPicPr>
          <p:nvPr/>
        </p:nvPicPr>
        <p:blipFill rotWithShape="1">
          <a:blip r:embed="rId7"/>
          <a:srcRect l="16026" t="13491" r="16682" b="35401"/>
          <a:stretch/>
        </p:blipFill>
        <p:spPr>
          <a:xfrm>
            <a:off x="1385089" y="4399964"/>
            <a:ext cx="632326" cy="480235"/>
          </a:xfrm>
          <a:prstGeom prst="rect">
            <a:avLst/>
          </a:prstGeom>
        </p:spPr>
      </p:pic>
      <p:pic>
        <p:nvPicPr>
          <p:cNvPr id="29" name="Picture 28" descr="Shape&#10;&#10;Description automatically generated with low confidence">
            <a:extLst>
              <a:ext uri="{FF2B5EF4-FFF2-40B4-BE49-F238E27FC236}">
                <a16:creationId xmlns:a16="http://schemas.microsoft.com/office/drawing/2014/main" id="{092B2C4E-5353-8C31-2D73-500651DBB7F2}"/>
              </a:ext>
            </a:extLst>
          </p:cNvPr>
          <p:cNvPicPr>
            <a:picLocks noChangeAspect="1"/>
          </p:cNvPicPr>
          <p:nvPr/>
        </p:nvPicPr>
        <p:blipFill rotWithShape="1">
          <a:blip r:embed="rId8"/>
          <a:srcRect l="13899" t="7308" r="12286" b="28156"/>
          <a:stretch/>
        </p:blipFill>
        <p:spPr>
          <a:xfrm>
            <a:off x="1440114" y="5028414"/>
            <a:ext cx="499641" cy="436831"/>
          </a:xfrm>
          <a:prstGeom prst="rect">
            <a:avLst/>
          </a:prstGeom>
        </p:spPr>
      </p:pic>
    </p:spTree>
    <p:custDataLst>
      <p:tags r:id="rId1"/>
    </p:custDataLst>
    <p:extLst>
      <p:ext uri="{BB962C8B-B14F-4D97-AF65-F5344CB8AC3E}">
        <p14:creationId xmlns:p14="http://schemas.microsoft.com/office/powerpoint/2010/main" val="369713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C81BD6C3-180B-F8B5-3C36-49D98753F9FA}"/>
              </a:ext>
            </a:extLst>
          </p:cNvPr>
          <p:cNvSpPr/>
          <p:nvPr/>
        </p:nvSpPr>
        <p:spPr>
          <a:xfrm>
            <a:off x="7980220" y="1799999"/>
            <a:ext cx="3228655" cy="4716685"/>
          </a:xfrm>
          <a:prstGeom prst="roundRect">
            <a:avLst/>
          </a:prstGeom>
          <a:solidFill>
            <a:srgbClr val="8DC73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AD26E248-3E6B-C816-A5BF-318DF30C9E45}"/>
              </a:ext>
            </a:extLst>
          </p:cNvPr>
          <p:cNvSpPr/>
          <p:nvPr/>
        </p:nvSpPr>
        <p:spPr>
          <a:xfrm>
            <a:off x="4537093" y="1800000"/>
            <a:ext cx="3228655" cy="4716685"/>
          </a:xfrm>
          <a:prstGeom prst="roundRect">
            <a:avLst/>
          </a:prstGeom>
          <a:solidFill>
            <a:srgbClr val="41C0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DE4073B-5BB5-4BA8-5E57-DED93CF813CB}"/>
              </a:ext>
            </a:extLst>
          </p:cNvPr>
          <p:cNvSpPr/>
          <p:nvPr/>
        </p:nvSpPr>
        <p:spPr>
          <a:xfrm>
            <a:off x="1093966" y="1800000"/>
            <a:ext cx="3228655" cy="4716685"/>
          </a:xfrm>
          <a:prstGeom prst="roundRect">
            <a:avLst/>
          </a:prstGeom>
          <a:solidFill>
            <a:srgbClr val="FACB0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88643-69E3-4158-AEF7-D64217ED3910}"/>
              </a:ext>
            </a:extLst>
          </p:cNvPr>
          <p:cNvSpPr>
            <a:spLocks noGrp="1"/>
          </p:cNvSpPr>
          <p:nvPr>
            <p:ph type="title"/>
          </p:nvPr>
        </p:nvSpPr>
        <p:spPr/>
        <p:txBody>
          <a:bodyPr>
            <a:normAutofit fontScale="90000"/>
          </a:bodyPr>
          <a:lstStyle/>
          <a:p>
            <a:r>
              <a:rPr lang="en-AU" dirty="0">
                <a:solidFill>
                  <a:schemeClr val="tx1"/>
                </a:solidFill>
                <a:latin typeface="+mn-lt"/>
              </a:rPr>
              <a:t>Clinical Trial Requirements and Processes: Informed Consent</a:t>
            </a:r>
          </a:p>
        </p:txBody>
      </p:sp>
      <p:pic>
        <p:nvPicPr>
          <p:cNvPr id="5" name="Picture 4" descr="Shape&#10;&#10;Description automatically generated with low confidence">
            <a:extLst>
              <a:ext uri="{FF2B5EF4-FFF2-40B4-BE49-F238E27FC236}">
                <a16:creationId xmlns:a16="http://schemas.microsoft.com/office/drawing/2014/main" id="{E4EA40F3-EFD1-EEB3-1EE6-D848416312E3}"/>
              </a:ext>
            </a:extLst>
          </p:cNvPr>
          <p:cNvPicPr>
            <a:picLocks noChangeAspect="1"/>
          </p:cNvPicPr>
          <p:nvPr/>
        </p:nvPicPr>
        <p:blipFill rotWithShape="1">
          <a:blip r:embed="rId4"/>
          <a:srcRect b="21284"/>
          <a:stretch/>
        </p:blipFill>
        <p:spPr>
          <a:xfrm>
            <a:off x="5264320" y="1978072"/>
            <a:ext cx="1774199" cy="1396579"/>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5A3C95AF-D254-76A0-14EF-80EF75F187F5}"/>
              </a:ext>
            </a:extLst>
          </p:cNvPr>
          <p:cNvPicPr>
            <a:picLocks noChangeAspect="1"/>
          </p:cNvPicPr>
          <p:nvPr/>
        </p:nvPicPr>
        <p:blipFill rotWithShape="1">
          <a:blip r:embed="rId5"/>
          <a:srcRect l="10415" r="11662" b="21284"/>
          <a:stretch/>
        </p:blipFill>
        <p:spPr>
          <a:xfrm>
            <a:off x="1991293" y="1921929"/>
            <a:ext cx="1434000" cy="1448611"/>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ED51CA5E-F9D2-0732-F2E5-A2E58CDD0124}"/>
              </a:ext>
            </a:extLst>
          </p:cNvPr>
          <p:cNvPicPr>
            <a:picLocks noChangeAspect="1"/>
          </p:cNvPicPr>
          <p:nvPr/>
        </p:nvPicPr>
        <p:blipFill rotWithShape="1">
          <a:blip r:embed="rId6"/>
          <a:srcRect l="14286" t="9274" r="15272" b="28700"/>
          <a:stretch/>
        </p:blipFill>
        <p:spPr>
          <a:xfrm>
            <a:off x="8926091" y="1962697"/>
            <a:ext cx="1620984" cy="1427327"/>
          </a:xfrm>
          <a:prstGeom prst="rect">
            <a:avLst/>
          </a:prstGeom>
        </p:spPr>
      </p:pic>
      <p:sp>
        <p:nvSpPr>
          <p:cNvPr id="11" name="TextBox 10">
            <a:extLst>
              <a:ext uri="{FF2B5EF4-FFF2-40B4-BE49-F238E27FC236}">
                <a16:creationId xmlns:a16="http://schemas.microsoft.com/office/drawing/2014/main" id="{1C224C3D-F7E2-72CB-8C87-E53BB8F9B293}"/>
              </a:ext>
            </a:extLst>
          </p:cNvPr>
          <p:cNvSpPr txBox="1"/>
          <p:nvPr/>
        </p:nvSpPr>
        <p:spPr>
          <a:xfrm>
            <a:off x="1167001" y="3552723"/>
            <a:ext cx="3062400" cy="2542363"/>
          </a:xfrm>
          <a:prstGeom prst="rect">
            <a:avLst/>
          </a:prstGeom>
          <a:noFill/>
        </p:spPr>
        <p:txBody>
          <a:bodyPr wrap="square">
            <a:spAutoFit/>
          </a:bodyPr>
          <a:lstStyle/>
          <a:p>
            <a:pPr lvl="1">
              <a:lnSpc>
                <a:spcPct val="150000"/>
              </a:lnSpc>
            </a:pPr>
            <a:r>
              <a:rPr lang="en-US" sz="1800" dirty="0">
                <a:latin typeface="+mn-lt"/>
              </a:rPr>
              <a:t>A </a:t>
            </a:r>
            <a:r>
              <a:rPr lang="en-US" sz="1800" b="1" dirty="0">
                <a:latin typeface="+mn-lt"/>
              </a:rPr>
              <a:t>process</a:t>
            </a:r>
            <a:r>
              <a:rPr lang="en-US" sz="1800" dirty="0">
                <a:latin typeface="+mn-lt"/>
              </a:rPr>
              <a:t> by which a subject voluntarily confirms their willingness to participate in a particular trial by signing the PICF (consent form)</a:t>
            </a:r>
          </a:p>
        </p:txBody>
      </p:sp>
      <p:sp>
        <p:nvSpPr>
          <p:cNvPr id="13" name="TextBox 12">
            <a:extLst>
              <a:ext uri="{FF2B5EF4-FFF2-40B4-BE49-F238E27FC236}">
                <a16:creationId xmlns:a16="http://schemas.microsoft.com/office/drawing/2014/main" id="{811AEA72-1766-C96B-0C94-C4AF8FD973AD}"/>
              </a:ext>
            </a:extLst>
          </p:cNvPr>
          <p:cNvSpPr txBox="1"/>
          <p:nvPr/>
        </p:nvSpPr>
        <p:spPr>
          <a:xfrm>
            <a:off x="4658348" y="3552723"/>
            <a:ext cx="2961654" cy="1711366"/>
          </a:xfrm>
          <a:prstGeom prst="rect">
            <a:avLst/>
          </a:prstGeom>
          <a:noFill/>
        </p:spPr>
        <p:txBody>
          <a:bodyPr wrap="square">
            <a:spAutoFit/>
          </a:bodyPr>
          <a:lstStyle/>
          <a:p>
            <a:pPr lvl="1">
              <a:lnSpc>
                <a:spcPct val="150000"/>
              </a:lnSpc>
            </a:pPr>
            <a:r>
              <a:rPr lang="en-US" sz="1800" dirty="0">
                <a:latin typeface="+mn-lt"/>
              </a:rPr>
              <a:t>It is advisable to talk to your family, friends and your GP about taking part in a clinical trial</a:t>
            </a:r>
          </a:p>
        </p:txBody>
      </p:sp>
      <p:sp>
        <p:nvSpPr>
          <p:cNvPr id="15" name="TextBox 14">
            <a:extLst>
              <a:ext uri="{FF2B5EF4-FFF2-40B4-BE49-F238E27FC236}">
                <a16:creationId xmlns:a16="http://schemas.microsoft.com/office/drawing/2014/main" id="{30701EC1-5BC0-A5CC-5108-29808039DF61}"/>
              </a:ext>
            </a:extLst>
          </p:cNvPr>
          <p:cNvSpPr txBox="1"/>
          <p:nvPr/>
        </p:nvSpPr>
        <p:spPr>
          <a:xfrm>
            <a:off x="8153674" y="3552721"/>
            <a:ext cx="2881745" cy="1295868"/>
          </a:xfrm>
          <a:prstGeom prst="rect">
            <a:avLst/>
          </a:prstGeom>
          <a:noFill/>
        </p:spPr>
        <p:txBody>
          <a:bodyPr wrap="square">
            <a:spAutoFit/>
          </a:bodyPr>
          <a:lstStyle/>
          <a:p>
            <a:pPr lvl="1">
              <a:lnSpc>
                <a:spcPct val="150000"/>
              </a:lnSpc>
            </a:pPr>
            <a:r>
              <a:rPr lang="en-US" sz="1800" dirty="0">
                <a:latin typeface="+mn-lt"/>
              </a:rPr>
              <a:t>Informed consent can be withdrawn at any time</a:t>
            </a:r>
          </a:p>
        </p:txBody>
      </p:sp>
    </p:spTree>
    <p:custDataLst>
      <p:tags r:id="rId1"/>
    </p:custDataLst>
    <p:extLst>
      <p:ext uri="{BB962C8B-B14F-4D97-AF65-F5344CB8AC3E}">
        <p14:creationId xmlns:p14="http://schemas.microsoft.com/office/powerpoint/2010/main" val="98005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B5A5733B-61EB-25D0-F48F-F43D4D8560E6}"/>
              </a:ext>
            </a:extLst>
          </p:cNvPr>
          <p:cNvSpPr/>
          <p:nvPr/>
        </p:nvSpPr>
        <p:spPr>
          <a:xfrm>
            <a:off x="8589429" y="1530927"/>
            <a:ext cx="2469961" cy="2146008"/>
          </a:xfrm>
          <a:prstGeom prst="roundRect">
            <a:avLst/>
          </a:prstGeom>
          <a:solidFill>
            <a:srgbClr val="6C1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ADEB1E18-11CC-9082-CE02-99923B28C1A3}"/>
              </a:ext>
            </a:extLst>
          </p:cNvPr>
          <p:cNvSpPr/>
          <p:nvPr/>
        </p:nvSpPr>
        <p:spPr>
          <a:xfrm>
            <a:off x="8589429" y="4208890"/>
            <a:ext cx="2469961" cy="2146008"/>
          </a:xfrm>
          <a:prstGeom prst="roundRect">
            <a:avLst/>
          </a:prstGeom>
          <a:solidFill>
            <a:srgbClr val="B43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978CE-3833-48C0-A6E2-F02EDF752E40}"/>
              </a:ext>
            </a:extLst>
          </p:cNvPr>
          <p:cNvSpPr>
            <a:spLocks noGrp="1"/>
          </p:cNvSpPr>
          <p:nvPr>
            <p:ph type="title"/>
          </p:nvPr>
        </p:nvSpPr>
        <p:spPr>
          <a:xfrm>
            <a:off x="899999" y="680919"/>
            <a:ext cx="10821947" cy="665263"/>
          </a:xfrm>
        </p:spPr>
        <p:txBody>
          <a:bodyPr>
            <a:noAutofit/>
          </a:bodyPr>
          <a:lstStyle/>
          <a:p>
            <a:r>
              <a:rPr lang="en-AU" dirty="0">
                <a:solidFill>
                  <a:schemeClr val="tx1"/>
                </a:solidFill>
                <a:latin typeface="+mn-lt"/>
              </a:rPr>
              <a:t>Benefits and drawbacks for the patient: Benefits</a:t>
            </a:r>
          </a:p>
        </p:txBody>
      </p:sp>
      <p:sp>
        <p:nvSpPr>
          <p:cNvPr id="6" name="TextBox 5">
            <a:extLst>
              <a:ext uri="{FF2B5EF4-FFF2-40B4-BE49-F238E27FC236}">
                <a16:creationId xmlns:a16="http://schemas.microsoft.com/office/drawing/2014/main" id="{B7B51057-F191-DF8B-A038-3CDA3936CF4F}"/>
              </a:ext>
            </a:extLst>
          </p:cNvPr>
          <p:cNvSpPr txBox="1"/>
          <p:nvPr/>
        </p:nvSpPr>
        <p:spPr>
          <a:xfrm>
            <a:off x="1132609" y="1627718"/>
            <a:ext cx="7263247" cy="5575052"/>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400" dirty="0"/>
              <a:t>The participant may get treatment options before the drugs otherwise become available or when there are no other options available (especially phase I or phase II trials)</a:t>
            </a:r>
          </a:p>
          <a:p>
            <a:pPr marL="457200" indent="-457200">
              <a:lnSpc>
                <a:spcPct val="150000"/>
              </a:lnSpc>
              <a:buFont typeface="Arial" panose="020B0604020202020204" pitchFamily="34" charset="0"/>
              <a:buChar char="•"/>
            </a:pPr>
            <a:r>
              <a:rPr lang="en-US" sz="2400" dirty="0"/>
              <a:t>New treatments may be more effective</a:t>
            </a:r>
          </a:p>
          <a:p>
            <a:pPr marL="457200" indent="-457200">
              <a:lnSpc>
                <a:spcPct val="150000"/>
              </a:lnSpc>
              <a:buFont typeface="Arial" panose="020B0604020202020204" pitchFamily="34" charset="0"/>
              <a:buChar char="•"/>
            </a:pPr>
            <a:r>
              <a:rPr lang="en-US" sz="2400" dirty="0"/>
              <a:t>Participants are closely monitored and develop a close relationship with research team </a:t>
            </a:r>
          </a:p>
          <a:p>
            <a:pPr marL="457200" indent="-457200">
              <a:lnSpc>
                <a:spcPct val="150000"/>
              </a:lnSpc>
              <a:buFont typeface="Arial" panose="020B0604020202020204" pitchFamily="34" charset="0"/>
              <a:buChar char="•"/>
            </a:pPr>
            <a:r>
              <a:rPr lang="en-US" sz="2400" dirty="0"/>
              <a:t>Clinical trial care is best practice care as patients are closely monitored</a:t>
            </a:r>
          </a:p>
          <a:p>
            <a:pPr>
              <a:lnSpc>
                <a:spcPct val="150000"/>
              </a:lnSpc>
            </a:pPr>
            <a:endParaRPr lang="en-US" sz="2400" dirty="0"/>
          </a:p>
        </p:txBody>
      </p:sp>
      <p:pic>
        <p:nvPicPr>
          <p:cNvPr id="14" name="Picture 13" descr="Shape&#10;&#10;Description automatically generated with low confidence">
            <a:extLst>
              <a:ext uri="{FF2B5EF4-FFF2-40B4-BE49-F238E27FC236}">
                <a16:creationId xmlns:a16="http://schemas.microsoft.com/office/drawing/2014/main" id="{3BFCEEB9-F026-8B6E-7634-AAB247C4C562}"/>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artisticPhotocopy/>
                    </a14:imgEffect>
                  </a14:imgLayer>
                </a14:imgProps>
              </a:ext>
            </a:extLst>
          </a:blip>
          <a:srcRect b="20234"/>
          <a:stretch/>
        </p:blipFill>
        <p:spPr>
          <a:xfrm>
            <a:off x="8589429" y="4296796"/>
            <a:ext cx="2469962" cy="1970196"/>
          </a:xfrm>
          <a:prstGeom prst="rect">
            <a:avLst/>
          </a:prstGeom>
        </p:spPr>
      </p:pic>
      <p:pic>
        <p:nvPicPr>
          <p:cNvPr id="16" name="Picture 15">
            <a:extLst>
              <a:ext uri="{FF2B5EF4-FFF2-40B4-BE49-F238E27FC236}">
                <a16:creationId xmlns:a16="http://schemas.microsoft.com/office/drawing/2014/main" id="{BB5C6F2B-1EAE-766E-BA41-5B5FCAC36A83}"/>
              </a:ext>
            </a:extLst>
          </p:cNvPr>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artisticPhotocopy/>
                    </a14:imgEffect>
                  </a14:imgLayer>
                </a14:imgProps>
              </a:ext>
            </a:extLst>
          </a:blip>
          <a:srcRect b="20234"/>
          <a:stretch/>
        </p:blipFill>
        <p:spPr>
          <a:xfrm>
            <a:off x="8539246" y="1564950"/>
            <a:ext cx="2570325" cy="2050251"/>
          </a:xfrm>
          <a:prstGeom prst="rect">
            <a:avLst/>
          </a:prstGeom>
        </p:spPr>
      </p:pic>
    </p:spTree>
    <p:custDataLst>
      <p:tags r:id="rId1"/>
    </p:custDataLst>
    <p:extLst>
      <p:ext uri="{BB962C8B-B14F-4D97-AF65-F5344CB8AC3E}">
        <p14:creationId xmlns:p14="http://schemas.microsoft.com/office/powerpoint/2010/main" val="132257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8B7A-C9F1-4EDF-95F9-7EE55CABDC3E}"/>
              </a:ext>
            </a:extLst>
          </p:cNvPr>
          <p:cNvSpPr>
            <a:spLocks noGrp="1"/>
          </p:cNvSpPr>
          <p:nvPr>
            <p:ph type="title"/>
          </p:nvPr>
        </p:nvSpPr>
        <p:spPr>
          <a:xfrm>
            <a:off x="664013" y="738000"/>
            <a:ext cx="11391440" cy="577128"/>
          </a:xfrm>
        </p:spPr>
        <p:txBody>
          <a:bodyPr>
            <a:noAutofit/>
          </a:bodyPr>
          <a:lstStyle/>
          <a:p>
            <a:r>
              <a:rPr lang="en-AU" dirty="0">
                <a:solidFill>
                  <a:schemeClr val="tx1"/>
                </a:solidFill>
                <a:latin typeface="+mn-lt"/>
              </a:rPr>
              <a:t>Benefits and drawbacks for the patient: Drawbacks</a:t>
            </a:r>
          </a:p>
        </p:txBody>
      </p:sp>
      <p:sp>
        <p:nvSpPr>
          <p:cNvPr id="5" name="TextBox 4">
            <a:extLst>
              <a:ext uri="{FF2B5EF4-FFF2-40B4-BE49-F238E27FC236}">
                <a16:creationId xmlns:a16="http://schemas.microsoft.com/office/drawing/2014/main" id="{5CBAD5AF-D78E-2E7C-BE5D-713E49488712}"/>
              </a:ext>
            </a:extLst>
          </p:cNvPr>
          <p:cNvSpPr txBox="1"/>
          <p:nvPr/>
        </p:nvSpPr>
        <p:spPr>
          <a:xfrm>
            <a:off x="845127" y="1625179"/>
            <a:ext cx="7135091" cy="1323439"/>
          </a:xfrm>
          <a:prstGeom prst="rect">
            <a:avLst/>
          </a:prstGeom>
          <a:noFill/>
        </p:spPr>
        <p:txBody>
          <a:bodyPr wrap="square">
            <a:spAutoFit/>
          </a:bodyPr>
          <a:lstStyle/>
          <a:p>
            <a:pPr marL="457200" lvl="0" indent="-457200">
              <a:buFont typeface="Arial" panose="020B0604020202020204" pitchFamily="34" charset="0"/>
              <a:buChar char="•"/>
            </a:pPr>
            <a:r>
              <a:rPr lang="en-AU" sz="2000" dirty="0"/>
              <a:t>It is not possible to choose which treatment to have (the new one or the already approved one)</a:t>
            </a:r>
          </a:p>
          <a:p>
            <a:pPr marL="457200" lvl="0" indent="-457200">
              <a:buFont typeface="Arial" panose="020B0604020202020204" pitchFamily="34" charset="0"/>
              <a:buChar char="•"/>
            </a:pPr>
            <a:r>
              <a:rPr lang="en-AU" sz="2000" dirty="0"/>
              <a:t>The new treatment might not be more effective or might have more/different side effects than standard treatments</a:t>
            </a:r>
          </a:p>
        </p:txBody>
      </p:sp>
      <p:sp>
        <p:nvSpPr>
          <p:cNvPr id="7" name="TextBox 6">
            <a:extLst>
              <a:ext uri="{FF2B5EF4-FFF2-40B4-BE49-F238E27FC236}">
                <a16:creationId xmlns:a16="http://schemas.microsoft.com/office/drawing/2014/main" id="{3FC0A6B9-0F35-290C-EBC1-46BEF40F9203}"/>
              </a:ext>
            </a:extLst>
          </p:cNvPr>
          <p:cNvSpPr txBox="1"/>
          <p:nvPr/>
        </p:nvSpPr>
        <p:spPr>
          <a:xfrm>
            <a:off x="4920362" y="3569163"/>
            <a:ext cx="7135091" cy="1631216"/>
          </a:xfrm>
          <a:prstGeom prst="rect">
            <a:avLst/>
          </a:prstGeom>
          <a:noFill/>
        </p:spPr>
        <p:txBody>
          <a:bodyPr wrap="square">
            <a:spAutoFit/>
          </a:bodyPr>
          <a:lstStyle/>
          <a:p>
            <a:pPr marL="457200" lvl="0" indent="-457200">
              <a:buFont typeface="Arial" panose="020B0604020202020204" pitchFamily="34" charset="0"/>
              <a:buChar char="•"/>
            </a:pPr>
            <a:r>
              <a:rPr lang="en-AU" sz="2000" dirty="0"/>
              <a:t>More tests may be needed during and after treatment compared to standard treatments – long days and multiple visits</a:t>
            </a:r>
          </a:p>
          <a:p>
            <a:pPr marL="457200" indent="-457200">
              <a:buFont typeface="Arial" panose="020B0604020202020204" pitchFamily="34" charset="0"/>
              <a:buChar char="•"/>
            </a:pPr>
            <a:r>
              <a:rPr lang="en-AU" sz="2000" dirty="0"/>
              <a:t>It may be necessary to fill in more forms and surveys than with standard treatments </a:t>
            </a:r>
          </a:p>
        </p:txBody>
      </p:sp>
      <p:sp>
        <p:nvSpPr>
          <p:cNvPr id="9" name="TextBox 8">
            <a:extLst>
              <a:ext uri="{FF2B5EF4-FFF2-40B4-BE49-F238E27FC236}">
                <a16:creationId xmlns:a16="http://schemas.microsoft.com/office/drawing/2014/main" id="{7FA18F04-5B4D-AC17-5100-E403E5A625F7}"/>
              </a:ext>
            </a:extLst>
          </p:cNvPr>
          <p:cNvSpPr txBox="1"/>
          <p:nvPr/>
        </p:nvSpPr>
        <p:spPr>
          <a:xfrm>
            <a:off x="845127" y="5791732"/>
            <a:ext cx="5250873" cy="707886"/>
          </a:xfrm>
          <a:prstGeom prst="rect">
            <a:avLst/>
          </a:prstGeom>
          <a:noFill/>
        </p:spPr>
        <p:txBody>
          <a:bodyPr wrap="square">
            <a:spAutoFit/>
          </a:bodyPr>
          <a:lstStyle/>
          <a:p>
            <a:pPr marL="457200" indent="-457200">
              <a:buFont typeface="Arial" panose="020B0604020202020204" pitchFamily="34" charset="0"/>
              <a:buChar char="•"/>
            </a:pPr>
            <a:r>
              <a:rPr lang="en-US" sz="2000" dirty="0"/>
              <a:t>Rigid visit schedules can interfere with patient’s lives!</a:t>
            </a:r>
            <a:endParaRPr lang="en-AU" sz="2000" dirty="0"/>
          </a:p>
        </p:txBody>
      </p:sp>
      <p:sp>
        <p:nvSpPr>
          <p:cNvPr id="14" name="Rounded Rectangle 13">
            <a:extLst>
              <a:ext uri="{FF2B5EF4-FFF2-40B4-BE49-F238E27FC236}">
                <a16:creationId xmlns:a16="http://schemas.microsoft.com/office/drawing/2014/main" id="{2D2DDC1A-B105-66B7-7FA7-C4093F1D4855}"/>
              </a:ext>
            </a:extLst>
          </p:cNvPr>
          <p:cNvSpPr/>
          <p:nvPr/>
        </p:nvSpPr>
        <p:spPr>
          <a:xfrm>
            <a:off x="6747163" y="5232821"/>
            <a:ext cx="2450257" cy="1500438"/>
          </a:xfrm>
          <a:prstGeom prst="round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hape&#10;&#10;Description automatically generated with low confidence">
            <a:extLst>
              <a:ext uri="{FF2B5EF4-FFF2-40B4-BE49-F238E27FC236}">
                <a16:creationId xmlns:a16="http://schemas.microsoft.com/office/drawing/2014/main" id="{5A9C411E-A31C-864A-4DB8-CC1DF33E8636}"/>
              </a:ext>
            </a:extLst>
          </p:cNvPr>
          <p:cNvPicPr>
            <a:picLocks noChangeAspect="1"/>
          </p:cNvPicPr>
          <p:nvPr/>
        </p:nvPicPr>
        <p:blipFill rotWithShape="1">
          <a:blip r:embed="rId4"/>
          <a:srcRect b="16647"/>
          <a:stretch/>
        </p:blipFill>
        <p:spPr>
          <a:xfrm>
            <a:off x="7126663" y="5282509"/>
            <a:ext cx="1691255" cy="1409718"/>
          </a:xfrm>
          <a:prstGeom prst="rect">
            <a:avLst/>
          </a:prstGeom>
        </p:spPr>
      </p:pic>
      <p:sp>
        <p:nvSpPr>
          <p:cNvPr id="15" name="Rounded Rectangle 14">
            <a:extLst>
              <a:ext uri="{FF2B5EF4-FFF2-40B4-BE49-F238E27FC236}">
                <a16:creationId xmlns:a16="http://schemas.microsoft.com/office/drawing/2014/main" id="{3C3F2362-DF56-3518-37F2-D4FB9E9E815E}"/>
              </a:ext>
            </a:extLst>
          </p:cNvPr>
          <p:cNvSpPr/>
          <p:nvPr/>
        </p:nvSpPr>
        <p:spPr>
          <a:xfrm>
            <a:off x="1769451" y="3388365"/>
            <a:ext cx="2450257" cy="1844456"/>
          </a:xfrm>
          <a:prstGeom prst="roundRect">
            <a:avLst/>
          </a:prstGeom>
          <a:solidFill>
            <a:srgbClr val="EF3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42EA579A-A86B-F73F-85E2-61802A36586B}"/>
              </a:ext>
            </a:extLst>
          </p:cNvPr>
          <p:cNvSpPr/>
          <p:nvPr/>
        </p:nvSpPr>
        <p:spPr>
          <a:xfrm>
            <a:off x="8738722" y="1607565"/>
            <a:ext cx="2450257" cy="1844456"/>
          </a:xfrm>
          <a:prstGeom prst="roundRect">
            <a:avLst/>
          </a:prstGeom>
          <a:solidFill>
            <a:srgbClr val="41C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hape&#10;&#10;Description automatically generated with low confidence">
            <a:extLst>
              <a:ext uri="{FF2B5EF4-FFF2-40B4-BE49-F238E27FC236}">
                <a16:creationId xmlns:a16="http://schemas.microsoft.com/office/drawing/2014/main" id="{6FFBDAD2-CD00-FD7C-2DFC-2EB093C78686}"/>
              </a:ext>
            </a:extLst>
          </p:cNvPr>
          <p:cNvPicPr>
            <a:picLocks noChangeAspect="1"/>
          </p:cNvPicPr>
          <p:nvPr/>
        </p:nvPicPr>
        <p:blipFill rotWithShape="1">
          <a:blip r:embed="rId5"/>
          <a:srcRect l="15091" r="15714" b="21993"/>
          <a:stretch/>
        </p:blipFill>
        <p:spPr>
          <a:xfrm>
            <a:off x="8933125" y="2012029"/>
            <a:ext cx="972570" cy="1096430"/>
          </a:xfrm>
          <a:prstGeom prst="rect">
            <a:avLst/>
          </a:prstGeom>
        </p:spPr>
      </p:pic>
      <p:sp>
        <p:nvSpPr>
          <p:cNvPr id="21" name="TextBox 20">
            <a:extLst>
              <a:ext uri="{FF2B5EF4-FFF2-40B4-BE49-F238E27FC236}">
                <a16:creationId xmlns:a16="http://schemas.microsoft.com/office/drawing/2014/main" id="{C9631C09-AEF5-2A95-FEDF-2AEC3A14EDCA}"/>
              </a:ext>
            </a:extLst>
          </p:cNvPr>
          <p:cNvSpPr txBox="1"/>
          <p:nvPr/>
        </p:nvSpPr>
        <p:spPr>
          <a:xfrm>
            <a:off x="9749784" y="2382559"/>
            <a:ext cx="428131" cy="369332"/>
          </a:xfrm>
          <a:prstGeom prst="rect">
            <a:avLst/>
          </a:prstGeom>
          <a:noFill/>
        </p:spPr>
        <p:txBody>
          <a:bodyPr wrap="none" rtlCol="0">
            <a:spAutoFit/>
          </a:bodyPr>
          <a:lstStyle/>
          <a:p>
            <a:r>
              <a:rPr lang="en-US" b="1" dirty="0"/>
              <a:t>VS</a:t>
            </a:r>
          </a:p>
        </p:txBody>
      </p:sp>
      <p:pic>
        <p:nvPicPr>
          <p:cNvPr id="23" name="Picture 22" descr="Shape&#10;&#10;Description automatically generated with low confidence">
            <a:extLst>
              <a:ext uri="{FF2B5EF4-FFF2-40B4-BE49-F238E27FC236}">
                <a16:creationId xmlns:a16="http://schemas.microsoft.com/office/drawing/2014/main" id="{1B7709F1-E1F6-AC57-DE02-EB28815A2B69}"/>
              </a:ext>
            </a:extLst>
          </p:cNvPr>
          <p:cNvPicPr>
            <a:picLocks noChangeAspect="1"/>
          </p:cNvPicPr>
          <p:nvPr/>
        </p:nvPicPr>
        <p:blipFill rotWithShape="1">
          <a:blip r:embed="rId6"/>
          <a:srcRect l="20390" r="20122" b="21993"/>
          <a:stretch/>
        </p:blipFill>
        <p:spPr>
          <a:xfrm rot="706386">
            <a:off x="10355494" y="2071275"/>
            <a:ext cx="671518" cy="880552"/>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0A187F22-987E-AF9C-A02C-F2964B65187F}"/>
              </a:ext>
            </a:extLst>
          </p:cNvPr>
          <p:cNvPicPr>
            <a:picLocks noChangeAspect="1"/>
          </p:cNvPicPr>
          <p:nvPr/>
        </p:nvPicPr>
        <p:blipFill rotWithShape="1">
          <a:blip r:embed="rId7"/>
          <a:srcRect l="7155" r="11984" b="21993"/>
          <a:stretch/>
        </p:blipFill>
        <p:spPr>
          <a:xfrm>
            <a:off x="2121742" y="3429000"/>
            <a:ext cx="1745673" cy="1684069"/>
          </a:xfrm>
          <a:prstGeom prst="rect">
            <a:avLst/>
          </a:prstGeom>
        </p:spPr>
      </p:pic>
    </p:spTree>
    <p:custDataLst>
      <p:tags r:id="rId1"/>
    </p:custDataLst>
    <p:extLst>
      <p:ext uri="{BB962C8B-B14F-4D97-AF65-F5344CB8AC3E}">
        <p14:creationId xmlns:p14="http://schemas.microsoft.com/office/powerpoint/2010/main" val="363393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F8B6-9644-4D0C-A698-0682256778DD}"/>
              </a:ext>
            </a:extLst>
          </p:cNvPr>
          <p:cNvSpPr>
            <a:spLocks noGrp="1"/>
          </p:cNvSpPr>
          <p:nvPr>
            <p:ph type="title"/>
          </p:nvPr>
        </p:nvSpPr>
        <p:spPr>
          <a:xfrm>
            <a:off x="900000" y="518598"/>
            <a:ext cx="10440000" cy="900000"/>
          </a:xfrm>
        </p:spPr>
        <p:txBody>
          <a:bodyPr/>
          <a:lstStyle/>
          <a:p>
            <a:r>
              <a:rPr lang="en-AU" dirty="0">
                <a:solidFill>
                  <a:schemeClr val="tx1"/>
                </a:solidFill>
              </a:rPr>
              <a:t>Teletrials</a:t>
            </a:r>
          </a:p>
        </p:txBody>
      </p:sp>
      <p:pic>
        <p:nvPicPr>
          <p:cNvPr id="6" name="Online Media 5" descr="Overcoming Inequities with Collaboration and Innovation, Dr Craig Underhill">
            <a:hlinkClick r:id="" action="ppaction://media"/>
            <a:extLst>
              <a:ext uri="{FF2B5EF4-FFF2-40B4-BE49-F238E27FC236}">
                <a16:creationId xmlns:a16="http://schemas.microsoft.com/office/drawing/2014/main" id="{D5EA332F-F87F-B375-CF42-AB28F23E4949}"/>
              </a:ext>
            </a:extLst>
          </p:cNvPr>
          <p:cNvPicPr>
            <a:picLocks noRot="1" noChangeAspect="1"/>
          </p:cNvPicPr>
          <p:nvPr>
            <a:videoFile r:link="rId2"/>
          </p:nvPr>
        </p:nvPicPr>
        <p:blipFill>
          <a:blip r:embed="rId5"/>
          <a:stretch>
            <a:fillRect/>
          </a:stretch>
        </p:blipFill>
        <p:spPr>
          <a:xfrm>
            <a:off x="959636" y="1418598"/>
            <a:ext cx="4457491" cy="2518483"/>
          </a:xfrm>
          <a:prstGeom prst="rect">
            <a:avLst/>
          </a:prstGeom>
        </p:spPr>
      </p:pic>
      <p:sp>
        <p:nvSpPr>
          <p:cNvPr id="3" name="Content Placeholder 2">
            <a:extLst>
              <a:ext uri="{FF2B5EF4-FFF2-40B4-BE49-F238E27FC236}">
                <a16:creationId xmlns:a16="http://schemas.microsoft.com/office/drawing/2014/main" id="{F40E0697-4AC8-4980-A657-39C5413E31DD}"/>
              </a:ext>
            </a:extLst>
          </p:cNvPr>
          <p:cNvSpPr>
            <a:spLocks noGrp="1"/>
          </p:cNvSpPr>
          <p:nvPr>
            <p:ph idx="1"/>
          </p:nvPr>
        </p:nvSpPr>
        <p:spPr>
          <a:xfrm>
            <a:off x="5624946" y="1418598"/>
            <a:ext cx="6428510" cy="4920804"/>
          </a:xfrm>
        </p:spPr>
        <p:txBody>
          <a:bodyPr>
            <a:normAutofit fontScale="92500" lnSpcReduction="20000"/>
          </a:bodyPr>
          <a:lstStyle/>
          <a:p>
            <a:r>
              <a:rPr lang="en-AU" b="1" dirty="0">
                <a:solidFill>
                  <a:schemeClr val="tx1"/>
                </a:solidFill>
              </a:rPr>
              <a:t>What are they? </a:t>
            </a:r>
          </a:p>
          <a:p>
            <a:pPr marL="457200" indent="-457200">
              <a:buFont typeface="Arial" panose="020B0604020202020204" pitchFamily="34" charset="0"/>
              <a:buChar char="•"/>
            </a:pPr>
            <a:r>
              <a:rPr lang="en-AU" dirty="0">
                <a:solidFill>
                  <a:schemeClr val="tx1"/>
                </a:solidFill>
              </a:rPr>
              <a:t>Clinical trials that use a </a:t>
            </a:r>
            <a:r>
              <a:rPr lang="en-AU" i="1" dirty="0">
                <a:solidFill>
                  <a:schemeClr val="tx1"/>
                </a:solidFill>
              </a:rPr>
              <a:t>Primary</a:t>
            </a:r>
            <a:r>
              <a:rPr lang="en-AU" dirty="0">
                <a:solidFill>
                  <a:schemeClr val="tx1"/>
                </a:solidFill>
              </a:rPr>
              <a:t> and a </a:t>
            </a:r>
            <a:r>
              <a:rPr lang="en-AU" i="1" dirty="0">
                <a:solidFill>
                  <a:schemeClr val="tx1"/>
                </a:solidFill>
              </a:rPr>
              <a:t>Satellite</a:t>
            </a:r>
            <a:r>
              <a:rPr lang="en-AU" dirty="0">
                <a:solidFill>
                  <a:schemeClr val="tx1"/>
                </a:solidFill>
              </a:rPr>
              <a:t> model. This means that trials can be more available across rural and regional areas.</a:t>
            </a:r>
          </a:p>
          <a:p>
            <a:endParaRPr lang="en-AU" dirty="0">
              <a:solidFill>
                <a:schemeClr val="tx1"/>
              </a:solidFill>
            </a:endParaRPr>
          </a:p>
          <a:p>
            <a:r>
              <a:rPr lang="en-AU" b="1" dirty="0">
                <a:solidFill>
                  <a:schemeClr val="tx1"/>
                </a:solidFill>
              </a:rPr>
              <a:t>Is there one locally?</a:t>
            </a:r>
          </a:p>
          <a:p>
            <a:pPr marL="457200" indent="-457200">
              <a:buFont typeface="Arial" panose="020B0604020202020204" pitchFamily="34" charset="0"/>
              <a:buChar char="•"/>
            </a:pPr>
            <a:r>
              <a:rPr lang="en-AU" dirty="0">
                <a:solidFill>
                  <a:schemeClr val="tx1"/>
                </a:solidFill>
              </a:rPr>
              <a:t>Ask at your local site or look on the Cancer Council’s Victorian Cancer Trials Link (VCTL)</a:t>
            </a:r>
          </a:p>
          <a:p>
            <a:endParaRPr lang="en-AU" dirty="0">
              <a:solidFill>
                <a:schemeClr val="tx1"/>
              </a:solidFill>
            </a:endParaRPr>
          </a:p>
          <a:p>
            <a:r>
              <a:rPr lang="en-AU" b="1" dirty="0">
                <a:solidFill>
                  <a:schemeClr val="tx1"/>
                </a:solidFill>
              </a:rPr>
              <a:t>Why are they better? </a:t>
            </a:r>
          </a:p>
          <a:p>
            <a:pPr marL="457200" indent="-457200">
              <a:buFont typeface="Arial" panose="020B0604020202020204" pitchFamily="34" charset="0"/>
              <a:buChar char="•"/>
            </a:pPr>
            <a:r>
              <a:rPr lang="en-AU" dirty="0">
                <a:solidFill>
                  <a:schemeClr val="tx1"/>
                </a:solidFill>
              </a:rPr>
              <a:t>Local so less travel/visits for the same treatment</a:t>
            </a:r>
          </a:p>
        </p:txBody>
      </p:sp>
      <p:pic>
        <p:nvPicPr>
          <p:cNvPr id="8" name="Picture 7" descr="Shape&#10;&#10;Description automatically generated with low confidence">
            <a:extLst>
              <a:ext uri="{FF2B5EF4-FFF2-40B4-BE49-F238E27FC236}">
                <a16:creationId xmlns:a16="http://schemas.microsoft.com/office/drawing/2014/main" id="{D3BB955C-DFA2-360C-95EC-8DBB48BA1164}"/>
              </a:ext>
            </a:extLst>
          </p:cNvPr>
          <p:cNvPicPr>
            <a:picLocks noChangeAspect="1"/>
          </p:cNvPicPr>
          <p:nvPr/>
        </p:nvPicPr>
        <p:blipFill rotWithShape="1">
          <a:blip r:embed="rId6"/>
          <a:srcRect b="22727"/>
          <a:stretch/>
        </p:blipFill>
        <p:spPr>
          <a:xfrm>
            <a:off x="1490519" y="3937081"/>
            <a:ext cx="3123045" cy="2413262"/>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DB210F56-4313-D01F-A200-BD8BCD2D8425}"/>
              </a:ext>
            </a:extLst>
          </p:cNvPr>
          <p:cNvPicPr>
            <a:picLocks noChangeAspect="1"/>
          </p:cNvPicPr>
          <p:nvPr/>
        </p:nvPicPr>
        <p:blipFill rotWithShape="1">
          <a:blip r:embed="rId7">
            <a:grayscl/>
            <a:alphaModFix amt="85000"/>
            <a:extLst>
              <a:ext uri="{BEBA8EAE-BF5A-486C-A8C5-ECC9F3942E4B}">
                <a14:imgProps xmlns:a14="http://schemas.microsoft.com/office/drawing/2010/main">
                  <a14:imgLayer r:embed="rId8">
                    <a14:imgEffect>
                      <a14:artisticPhotocopy/>
                    </a14:imgEffect>
                  </a14:imgLayer>
                </a14:imgProps>
              </a:ext>
            </a:extLst>
          </a:blip>
          <a:srcRect b="16805"/>
          <a:stretch/>
        </p:blipFill>
        <p:spPr>
          <a:xfrm>
            <a:off x="3108925" y="5143712"/>
            <a:ext cx="1270947" cy="1057362"/>
          </a:xfrm>
          <a:prstGeom prst="rect">
            <a:avLst/>
          </a:prstGeom>
        </p:spPr>
      </p:pic>
    </p:spTree>
    <p:custDataLst>
      <p:tags r:id="rId1"/>
    </p:custDataLst>
    <p:extLst>
      <p:ext uri="{BB962C8B-B14F-4D97-AF65-F5344CB8AC3E}">
        <p14:creationId xmlns:p14="http://schemas.microsoft.com/office/powerpoint/2010/main" val="10835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000" y="738000"/>
            <a:ext cx="10440000" cy="665263"/>
          </a:xfrm>
        </p:spPr>
        <p:txBody>
          <a:bodyPr/>
          <a:lstStyle/>
          <a:p>
            <a:r>
              <a:rPr lang="en-AU" dirty="0">
                <a:solidFill>
                  <a:schemeClr val="tx1"/>
                </a:solidFill>
              </a:rPr>
              <a:t>Where to find information?</a:t>
            </a:r>
          </a:p>
        </p:txBody>
      </p:sp>
      <p:sp>
        <p:nvSpPr>
          <p:cNvPr id="4" name="Content Placeholder 3"/>
          <p:cNvSpPr>
            <a:spLocks noGrp="1"/>
          </p:cNvSpPr>
          <p:nvPr>
            <p:ph sz="half" idx="2"/>
          </p:nvPr>
        </p:nvSpPr>
        <p:spPr>
          <a:xfrm>
            <a:off x="1079653" y="1564395"/>
            <a:ext cx="4622647" cy="4555605"/>
          </a:xfrm>
        </p:spPr>
        <p:txBody>
          <a:bodyPr>
            <a:normAutofit/>
          </a:bodyPr>
          <a:lstStyle/>
          <a:p>
            <a:r>
              <a:rPr lang="en-AU" dirty="0">
                <a:solidFill>
                  <a:schemeClr val="tx1"/>
                </a:solidFill>
              </a:rPr>
              <a:t>Ask your doctor</a:t>
            </a:r>
          </a:p>
          <a:p>
            <a:r>
              <a:rPr lang="en-AU" sz="2000" b="1" dirty="0">
                <a:solidFill>
                  <a:schemeClr val="tx1"/>
                </a:solidFill>
              </a:rPr>
              <a:t>Patient portals:</a:t>
            </a:r>
            <a:br>
              <a:rPr lang="en-AU" sz="2000" b="1" dirty="0">
                <a:solidFill>
                  <a:schemeClr val="tx1"/>
                </a:solidFill>
              </a:rPr>
            </a:br>
            <a:r>
              <a:rPr lang="en-AU" sz="2000" dirty="0" err="1">
                <a:solidFill>
                  <a:schemeClr val="tx1"/>
                </a:solidFill>
              </a:rPr>
              <a:t>Healthmatch</a:t>
            </a:r>
            <a:endParaRPr lang="en-AU" sz="2000" dirty="0">
              <a:solidFill>
                <a:schemeClr val="tx1"/>
              </a:solidFill>
            </a:endParaRPr>
          </a:p>
          <a:p>
            <a:r>
              <a:rPr lang="en-AU" sz="2000" dirty="0" err="1">
                <a:solidFill>
                  <a:schemeClr val="tx1"/>
                </a:solidFill>
              </a:rPr>
              <a:t>ClinTrialRefer</a:t>
            </a:r>
            <a:endParaRPr lang="en-AU" sz="2000" dirty="0">
              <a:solidFill>
                <a:schemeClr val="tx1"/>
              </a:solidFill>
            </a:endParaRPr>
          </a:p>
          <a:p>
            <a:r>
              <a:rPr lang="en-AU" sz="2000" dirty="0">
                <a:solidFill>
                  <a:schemeClr val="tx1"/>
                </a:solidFill>
              </a:rPr>
              <a:t>George Institute</a:t>
            </a:r>
          </a:p>
          <a:p>
            <a:endParaRPr lang="en-AU" sz="2000" dirty="0">
              <a:solidFill>
                <a:schemeClr val="tx1"/>
              </a:solidFill>
            </a:endParaRPr>
          </a:p>
          <a:p>
            <a:r>
              <a:rPr lang="en-AU" sz="2000" b="1" dirty="0">
                <a:solidFill>
                  <a:schemeClr val="tx1"/>
                </a:solidFill>
              </a:rPr>
              <a:t>Trial finding websites</a:t>
            </a:r>
            <a:r>
              <a:rPr lang="en-AU" sz="2000" dirty="0">
                <a:solidFill>
                  <a:schemeClr val="tx1"/>
                </a:solidFill>
              </a:rPr>
              <a:t>:		</a:t>
            </a:r>
            <a:br>
              <a:rPr lang="en-AU" sz="2000" dirty="0">
                <a:solidFill>
                  <a:schemeClr val="tx1"/>
                </a:solidFill>
              </a:rPr>
            </a:br>
            <a:r>
              <a:rPr lang="en-AU" sz="2000" dirty="0">
                <a:solidFill>
                  <a:schemeClr val="tx1"/>
                </a:solidFill>
              </a:rPr>
              <a:t>Clinicaltrials.gov 			</a:t>
            </a:r>
          </a:p>
          <a:p>
            <a:r>
              <a:rPr lang="en-AU" sz="2000" dirty="0">
                <a:solidFill>
                  <a:schemeClr val="tx1"/>
                </a:solidFill>
              </a:rPr>
              <a:t>ANZCTR.org.au</a:t>
            </a:r>
          </a:p>
          <a:p>
            <a:r>
              <a:rPr lang="en-AU" sz="2000" dirty="0">
                <a:solidFill>
                  <a:schemeClr val="tx1"/>
                </a:solidFill>
              </a:rPr>
              <a:t>Victorian Cancer Trials Link</a:t>
            </a:r>
          </a:p>
        </p:txBody>
      </p:sp>
      <p:sp>
        <p:nvSpPr>
          <p:cNvPr id="3" name="TextBox 2">
            <a:extLst>
              <a:ext uri="{FF2B5EF4-FFF2-40B4-BE49-F238E27FC236}">
                <a16:creationId xmlns:a16="http://schemas.microsoft.com/office/drawing/2014/main" id="{B218DB66-01B3-D544-71B1-E18B6ABE54F5}"/>
              </a:ext>
            </a:extLst>
          </p:cNvPr>
          <p:cNvSpPr txBox="1"/>
          <p:nvPr/>
        </p:nvSpPr>
        <p:spPr>
          <a:xfrm>
            <a:off x="7137400" y="2004805"/>
            <a:ext cx="4838700" cy="2554545"/>
          </a:xfrm>
          <a:prstGeom prst="rect">
            <a:avLst/>
          </a:prstGeom>
          <a:noFill/>
        </p:spPr>
        <p:txBody>
          <a:bodyPr wrap="square" rtlCol="0">
            <a:spAutoFit/>
          </a:bodyPr>
          <a:lstStyle/>
          <a:p>
            <a:r>
              <a:rPr lang="en-AU" sz="2000" b="1" dirty="0">
                <a:solidFill>
                  <a:schemeClr val="tx1"/>
                </a:solidFill>
              </a:rPr>
              <a:t>Clinical Trial professionals’ resources: </a:t>
            </a:r>
            <a:br>
              <a:rPr lang="en-AU" sz="2000" dirty="0">
                <a:solidFill>
                  <a:schemeClr val="tx1"/>
                </a:solidFill>
              </a:rPr>
            </a:br>
            <a:r>
              <a:rPr lang="en-AU" sz="2000" dirty="0">
                <a:solidFill>
                  <a:schemeClr val="tx1"/>
                </a:solidFill>
              </a:rPr>
              <a:t>vcccalliance.org.au/clinical-trial-innovations</a:t>
            </a:r>
          </a:p>
          <a:p>
            <a:r>
              <a:rPr lang="en-AU" sz="2000" dirty="0">
                <a:solidFill>
                  <a:schemeClr val="tx1"/>
                </a:solidFill>
              </a:rPr>
              <a:t>machaustralia.org/resource/</a:t>
            </a:r>
            <a:r>
              <a:rPr lang="en-AU" sz="2000" dirty="0" err="1">
                <a:solidFill>
                  <a:schemeClr val="tx1"/>
                </a:solidFill>
              </a:rPr>
              <a:t>vctec</a:t>
            </a:r>
            <a:br>
              <a:rPr lang="en-AU" sz="2000" dirty="0">
                <a:solidFill>
                  <a:schemeClr val="tx1"/>
                </a:solidFill>
              </a:rPr>
            </a:br>
            <a:endParaRPr lang="en-AU" sz="2000" dirty="0">
              <a:solidFill>
                <a:schemeClr val="tx1"/>
              </a:solidFill>
            </a:endParaRPr>
          </a:p>
          <a:p>
            <a:r>
              <a:rPr lang="en-AU" sz="2000" b="1" dirty="0">
                <a:solidFill>
                  <a:schemeClr val="tx1"/>
                </a:solidFill>
              </a:rPr>
              <a:t>Government resources:</a:t>
            </a:r>
          </a:p>
          <a:p>
            <a:r>
              <a:rPr lang="en-AU" sz="2000" dirty="0">
                <a:solidFill>
                  <a:schemeClr val="tx1"/>
                </a:solidFill>
              </a:rPr>
              <a:t>australianclinicaltrials.gov.au</a:t>
            </a:r>
          </a:p>
          <a:p>
            <a:endParaRPr lang="en-AU" sz="2000" dirty="0"/>
          </a:p>
          <a:p>
            <a:r>
              <a:rPr lang="en-AU" sz="2000" b="1" dirty="0">
                <a:solidFill>
                  <a:schemeClr val="tx1"/>
                </a:solidFill>
              </a:rPr>
              <a:t>Local Resources:</a:t>
            </a:r>
          </a:p>
        </p:txBody>
      </p:sp>
    </p:spTree>
    <p:custDataLst>
      <p:tags r:id="rId1"/>
    </p:custDataLst>
    <p:extLst>
      <p:ext uri="{BB962C8B-B14F-4D97-AF65-F5344CB8AC3E}">
        <p14:creationId xmlns:p14="http://schemas.microsoft.com/office/powerpoint/2010/main" val="235563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170C-0580-4D4F-BB51-ACA148231CAD}"/>
              </a:ext>
            </a:extLst>
          </p:cNvPr>
          <p:cNvSpPr>
            <a:spLocks noGrp="1"/>
          </p:cNvSpPr>
          <p:nvPr>
            <p:ph type="title"/>
          </p:nvPr>
        </p:nvSpPr>
        <p:spPr>
          <a:xfrm>
            <a:off x="980338" y="328119"/>
            <a:ext cx="4087425" cy="900000"/>
          </a:xfrm>
        </p:spPr>
        <p:txBody>
          <a:bodyPr>
            <a:normAutofit/>
          </a:bodyPr>
          <a:lstStyle/>
          <a:p>
            <a:r>
              <a:rPr lang="en-AU" sz="2800" dirty="0"/>
              <a:t>Other resources:</a:t>
            </a:r>
          </a:p>
        </p:txBody>
      </p:sp>
      <p:pic>
        <p:nvPicPr>
          <p:cNvPr id="9" name="Picture 8">
            <a:extLst>
              <a:ext uri="{FF2B5EF4-FFF2-40B4-BE49-F238E27FC236}">
                <a16:creationId xmlns:a16="http://schemas.microsoft.com/office/drawing/2014/main" id="{05C5C920-6C9A-E9AF-F3D7-604D3E13CD18}"/>
              </a:ext>
            </a:extLst>
          </p:cNvPr>
          <p:cNvPicPr>
            <a:picLocks noChangeAspect="1"/>
          </p:cNvPicPr>
          <p:nvPr/>
        </p:nvPicPr>
        <p:blipFill rotWithShape="1">
          <a:blip r:embed="rId4"/>
          <a:srcRect t="304"/>
          <a:stretch/>
        </p:blipFill>
        <p:spPr>
          <a:xfrm>
            <a:off x="980171" y="1895574"/>
            <a:ext cx="5198559" cy="46236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a:extLst>
              <a:ext uri="{FF2B5EF4-FFF2-40B4-BE49-F238E27FC236}">
                <a16:creationId xmlns:a16="http://schemas.microsoft.com/office/drawing/2014/main" id="{DD8ED56B-D7BB-09EE-BA46-8418B43A90C5}"/>
              </a:ext>
            </a:extLst>
          </p:cNvPr>
          <p:cNvPicPr>
            <a:picLocks noChangeAspect="1"/>
          </p:cNvPicPr>
          <p:nvPr/>
        </p:nvPicPr>
        <p:blipFill>
          <a:blip r:embed="rId5"/>
          <a:stretch>
            <a:fillRect/>
          </a:stretch>
        </p:blipFill>
        <p:spPr>
          <a:xfrm>
            <a:off x="9589513" y="3588163"/>
            <a:ext cx="2030985" cy="28727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a:extLst>
              <a:ext uri="{FF2B5EF4-FFF2-40B4-BE49-F238E27FC236}">
                <a16:creationId xmlns:a16="http://schemas.microsoft.com/office/drawing/2014/main" id="{AB11FFAC-4131-A684-739F-827D363EE03B}"/>
              </a:ext>
            </a:extLst>
          </p:cNvPr>
          <p:cNvPicPr>
            <a:picLocks noChangeAspect="1"/>
          </p:cNvPicPr>
          <p:nvPr/>
        </p:nvPicPr>
        <p:blipFill>
          <a:blip r:embed="rId6"/>
          <a:stretch>
            <a:fillRect/>
          </a:stretch>
        </p:blipFill>
        <p:spPr>
          <a:xfrm>
            <a:off x="8101477" y="3572693"/>
            <a:ext cx="2047656" cy="29037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a:extLst>
              <a:ext uri="{FF2B5EF4-FFF2-40B4-BE49-F238E27FC236}">
                <a16:creationId xmlns:a16="http://schemas.microsoft.com/office/drawing/2014/main" id="{0B364DE5-3166-19AD-E5B5-6C851B23A17A}"/>
              </a:ext>
            </a:extLst>
          </p:cNvPr>
          <p:cNvPicPr>
            <a:picLocks noChangeAspect="1"/>
          </p:cNvPicPr>
          <p:nvPr/>
        </p:nvPicPr>
        <p:blipFill>
          <a:blip r:embed="rId7"/>
          <a:stretch>
            <a:fillRect/>
          </a:stretch>
        </p:blipFill>
        <p:spPr>
          <a:xfrm>
            <a:off x="6635931" y="3588248"/>
            <a:ext cx="2066363" cy="29273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Box 13">
            <a:extLst>
              <a:ext uri="{FF2B5EF4-FFF2-40B4-BE49-F238E27FC236}">
                <a16:creationId xmlns:a16="http://schemas.microsoft.com/office/drawing/2014/main" id="{901EE08F-3BB8-DF65-B204-9E5F9CC6318E}"/>
              </a:ext>
            </a:extLst>
          </p:cNvPr>
          <p:cNvSpPr txBox="1"/>
          <p:nvPr/>
        </p:nvSpPr>
        <p:spPr>
          <a:xfrm>
            <a:off x="1149178" y="1174616"/>
            <a:ext cx="3801644" cy="461665"/>
          </a:xfrm>
          <a:prstGeom prst="rect">
            <a:avLst/>
          </a:prstGeom>
          <a:noFill/>
        </p:spPr>
        <p:txBody>
          <a:bodyPr wrap="square" rtlCol="0">
            <a:spAutoFit/>
          </a:bodyPr>
          <a:lstStyle/>
          <a:p>
            <a:r>
              <a:rPr lang="en-AU" sz="2400" b="1" dirty="0">
                <a:solidFill>
                  <a:schemeClr val="accent5"/>
                </a:solidFill>
              </a:rPr>
              <a:t>www.cancervic.org.au/trials</a:t>
            </a:r>
          </a:p>
        </p:txBody>
      </p:sp>
      <p:pic>
        <p:nvPicPr>
          <p:cNvPr id="15" name="Picture 14">
            <a:extLst>
              <a:ext uri="{FF2B5EF4-FFF2-40B4-BE49-F238E27FC236}">
                <a16:creationId xmlns:a16="http://schemas.microsoft.com/office/drawing/2014/main" id="{7FDA3909-F532-3DF0-D3F1-7DB65525EC0F}"/>
              </a:ext>
            </a:extLst>
          </p:cNvPr>
          <p:cNvPicPr>
            <a:picLocks noChangeAspect="1"/>
          </p:cNvPicPr>
          <p:nvPr/>
        </p:nvPicPr>
        <p:blipFill>
          <a:blip r:embed="rId8"/>
          <a:stretch>
            <a:fillRect/>
          </a:stretch>
        </p:blipFill>
        <p:spPr>
          <a:xfrm>
            <a:off x="5067763" y="516466"/>
            <a:ext cx="1199222" cy="1199222"/>
          </a:xfrm>
          <a:prstGeom prst="rect">
            <a:avLst/>
          </a:prstGeom>
        </p:spPr>
      </p:pic>
      <p:sp>
        <p:nvSpPr>
          <p:cNvPr id="3" name="Oval 2">
            <a:extLst>
              <a:ext uri="{FF2B5EF4-FFF2-40B4-BE49-F238E27FC236}">
                <a16:creationId xmlns:a16="http://schemas.microsoft.com/office/drawing/2014/main" id="{E016AABD-94CD-5A23-2B02-24842BF8963C}"/>
              </a:ext>
            </a:extLst>
          </p:cNvPr>
          <p:cNvSpPr/>
          <p:nvPr/>
        </p:nvSpPr>
        <p:spPr>
          <a:xfrm>
            <a:off x="2298032" y="5245768"/>
            <a:ext cx="1287379" cy="1118937"/>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17" name="Picture 16" descr="A person smiling for the camera&#10;&#10;Description automatically generated with medium confidence">
            <a:extLst>
              <a:ext uri="{FF2B5EF4-FFF2-40B4-BE49-F238E27FC236}">
                <a16:creationId xmlns:a16="http://schemas.microsoft.com/office/drawing/2014/main" id="{A63ACE27-8767-ED3E-F8F3-E749A02E55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35931" y="328119"/>
            <a:ext cx="5024849" cy="28318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ustDataLst>
      <p:tags r:id="rId1"/>
    </p:custDataLst>
    <p:extLst>
      <p:ext uri="{BB962C8B-B14F-4D97-AF65-F5344CB8AC3E}">
        <p14:creationId xmlns:p14="http://schemas.microsoft.com/office/powerpoint/2010/main" val="257059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A07E-D86A-5D52-4EEB-EF82F3390B84}"/>
              </a:ext>
            </a:extLst>
          </p:cNvPr>
          <p:cNvSpPr>
            <a:spLocks noGrp="1"/>
          </p:cNvSpPr>
          <p:nvPr>
            <p:ph type="title"/>
          </p:nvPr>
        </p:nvSpPr>
        <p:spPr>
          <a:xfrm>
            <a:off x="876000" y="769056"/>
            <a:ext cx="10440000" cy="687296"/>
          </a:xfrm>
        </p:spPr>
        <p:txBody>
          <a:bodyPr>
            <a:normAutofit/>
          </a:bodyPr>
          <a:lstStyle/>
          <a:p>
            <a:r>
              <a:rPr lang="en-AU" dirty="0">
                <a:solidFill>
                  <a:schemeClr val="tx1"/>
                </a:solidFill>
              </a:rPr>
              <a:t>Main points to cover during the session</a:t>
            </a:r>
          </a:p>
        </p:txBody>
      </p:sp>
      <p:sp>
        <p:nvSpPr>
          <p:cNvPr id="3" name="Content Placeholder 2">
            <a:extLst>
              <a:ext uri="{FF2B5EF4-FFF2-40B4-BE49-F238E27FC236}">
                <a16:creationId xmlns:a16="http://schemas.microsoft.com/office/drawing/2014/main" id="{22855251-80D7-0FC7-98AD-3EB375C1AD3D}"/>
              </a:ext>
            </a:extLst>
          </p:cNvPr>
          <p:cNvSpPr>
            <a:spLocks noGrp="1"/>
          </p:cNvSpPr>
          <p:nvPr>
            <p:ph idx="1"/>
          </p:nvPr>
        </p:nvSpPr>
        <p:spPr>
          <a:xfrm>
            <a:off x="900000" y="1707615"/>
            <a:ext cx="10779382" cy="4499221"/>
          </a:xfrm>
        </p:spPr>
        <p:txBody>
          <a:bodyPr>
            <a:normAutofit/>
          </a:bodyPr>
          <a:lstStyle/>
          <a:p>
            <a:pPr marL="342900" indent="-342900">
              <a:buFont typeface="Arial" panose="020B0604020202020204" pitchFamily="34" charset="0"/>
              <a:buChar char="•"/>
            </a:pPr>
            <a:r>
              <a:rPr lang="en-AU" sz="2400" dirty="0">
                <a:solidFill>
                  <a:schemeClr val="tx1"/>
                </a:solidFill>
                <a:effectLst/>
              </a:rPr>
              <a:t>What are </a:t>
            </a:r>
            <a:r>
              <a:rPr lang="en-AU" sz="2400" dirty="0">
                <a:solidFill>
                  <a:schemeClr val="tx1"/>
                </a:solidFill>
              </a:rPr>
              <a:t>Clinical Trials?</a:t>
            </a:r>
          </a:p>
          <a:p>
            <a:pPr marL="342900" indent="-342900">
              <a:buFont typeface="Arial" panose="020B0604020202020204" pitchFamily="34" charset="0"/>
              <a:buChar char="•"/>
            </a:pPr>
            <a:r>
              <a:rPr lang="en-AU" sz="2400" dirty="0">
                <a:solidFill>
                  <a:schemeClr val="tx1"/>
                </a:solidFill>
                <a:effectLst/>
              </a:rPr>
              <a:t>Types of Trials</a:t>
            </a:r>
          </a:p>
          <a:p>
            <a:pPr marL="342900" indent="-342900">
              <a:buFont typeface="Arial" panose="020B0604020202020204" pitchFamily="34" charset="0"/>
              <a:buChar char="•"/>
            </a:pPr>
            <a:r>
              <a:rPr lang="en-AU" sz="2400" dirty="0">
                <a:solidFill>
                  <a:schemeClr val="tx1"/>
                </a:solidFill>
                <a:effectLst/>
              </a:rPr>
              <a:t>Common Clinical Trials Terminology</a:t>
            </a:r>
          </a:p>
          <a:p>
            <a:pPr marL="342900" indent="-342900">
              <a:buFont typeface="Arial" panose="020B0604020202020204" pitchFamily="34" charset="0"/>
              <a:buChar char="•"/>
            </a:pPr>
            <a:r>
              <a:rPr lang="en-AU" sz="2400" dirty="0">
                <a:solidFill>
                  <a:schemeClr val="tx1"/>
                </a:solidFill>
                <a:effectLst/>
              </a:rPr>
              <a:t>Where to find trial information (including asking about trials at diagnosis, knowing what questions to ask, availability of trials) </a:t>
            </a:r>
          </a:p>
          <a:p>
            <a:pPr marL="342900" indent="-342900">
              <a:buFont typeface="Arial" panose="020B0604020202020204" pitchFamily="34" charset="0"/>
              <a:buChar char="•"/>
            </a:pPr>
            <a:r>
              <a:rPr lang="en-AU" sz="2400" dirty="0">
                <a:solidFill>
                  <a:schemeClr val="tx1"/>
                </a:solidFill>
                <a:effectLst/>
              </a:rPr>
              <a:t>Making sure a </a:t>
            </a:r>
            <a:r>
              <a:rPr lang="en-AU" sz="2400" dirty="0">
                <a:solidFill>
                  <a:schemeClr val="tx1"/>
                </a:solidFill>
              </a:rPr>
              <a:t>Clinical Trial is Right for You – including </a:t>
            </a:r>
            <a:r>
              <a:rPr lang="en-AU" sz="2400" dirty="0">
                <a:solidFill>
                  <a:schemeClr val="tx1"/>
                </a:solidFill>
                <a:effectLst/>
              </a:rPr>
              <a:t>Eligibility &amp; Participation</a:t>
            </a:r>
          </a:p>
          <a:p>
            <a:pPr marL="342900" indent="-342900">
              <a:buFont typeface="Arial" panose="020B0604020202020204" pitchFamily="34" charset="0"/>
              <a:buChar char="•"/>
            </a:pPr>
            <a:r>
              <a:rPr lang="en-AU" sz="2400" dirty="0">
                <a:solidFill>
                  <a:schemeClr val="tx1"/>
                </a:solidFill>
                <a:effectLst/>
              </a:rPr>
              <a:t>Trial Safety – Side effects &amp; Oversight</a:t>
            </a:r>
          </a:p>
          <a:p>
            <a:pPr marL="342900" indent="-342900">
              <a:buFont typeface="Arial" panose="020B0604020202020204" pitchFamily="34" charset="0"/>
              <a:buChar char="•"/>
            </a:pPr>
            <a:r>
              <a:rPr lang="en-AU" sz="2400" dirty="0">
                <a:solidFill>
                  <a:schemeClr val="tx1"/>
                </a:solidFill>
                <a:effectLst/>
              </a:rPr>
              <a:t>Participation – Cost &amp; Time</a:t>
            </a:r>
          </a:p>
          <a:p>
            <a:pPr marL="342900" indent="-342900">
              <a:buFont typeface="Arial" panose="020B0604020202020204" pitchFamily="34" charset="0"/>
              <a:buChar char="•"/>
            </a:pPr>
            <a:r>
              <a:rPr lang="en-AU" sz="2400" dirty="0">
                <a:solidFill>
                  <a:schemeClr val="tx1"/>
                </a:solidFill>
                <a:effectLst/>
              </a:rPr>
              <a:t>Consumer Experience</a:t>
            </a:r>
          </a:p>
          <a:p>
            <a:pPr marL="342900" indent="-342900">
              <a:buFont typeface="Arial" panose="020B0604020202020204" pitchFamily="34" charset="0"/>
              <a:buChar char="•"/>
            </a:pPr>
            <a:r>
              <a:rPr lang="en-AU" sz="2400" dirty="0">
                <a:solidFill>
                  <a:schemeClr val="tx1"/>
                </a:solidFill>
                <a:effectLst/>
              </a:rPr>
              <a:t>Regional Participation &amp; Teletrials</a:t>
            </a:r>
          </a:p>
        </p:txBody>
      </p:sp>
    </p:spTree>
    <p:extLst>
      <p:ext uri="{BB962C8B-B14F-4D97-AF65-F5344CB8AC3E}">
        <p14:creationId xmlns:p14="http://schemas.microsoft.com/office/powerpoint/2010/main" val="118104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a:extLst>
              <a:ext uri="{FF2B5EF4-FFF2-40B4-BE49-F238E27FC236}">
                <a16:creationId xmlns:a16="http://schemas.microsoft.com/office/drawing/2014/main" id="{280314BC-6E56-9E3E-F561-4664D58ABE22}"/>
              </a:ext>
            </a:extLst>
          </p:cNvPr>
          <p:cNvSpPr/>
          <p:nvPr/>
        </p:nvSpPr>
        <p:spPr>
          <a:xfrm>
            <a:off x="5579165" y="1499693"/>
            <a:ext cx="6442924" cy="5169994"/>
          </a:xfrm>
          <a:prstGeom prst="roundRect">
            <a:avLst>
              <a:gd name="adj" fmla="val 7724"/>
            </a:avLst>
          </a:prstGeom>
          <a:solidFill>
            <a:srgbClr val="E8F4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6164" y="402564"/>
            <a:ext cx="10440000" cy="900000"/>
          </a:xfrm>
        </p:spPr>
        <p:txBody>
          <a:bodyPr/>
          <a:lstStyle/>
          <a:p>
            <a:r>
              <a:rPr lang="en-AU" dirty="0">
                <a:solidFill>
                  <a:schemeClr val="tx1"/>
                </a:solidFill>
              </a:rPr>
              <a:t>What is a Clinical Trial?</a:t>
            </a:r>
          </a:p>
        </p:txBody>
      </p:sp>
      <p:grpSp>
        <p:nvGrpSpPr>
          <p:cNvPr id="70" name="Group 69">
            <a:extLst>
              <a:ext uri="{FF2B5EF4-FFF2-40B4-BE49-F238E27FC236}">
                <a16:creationId xmlns:a16="http://schemas.microsoft.com/office/drawing/2014/main" id="{96974973-D368-F4D5-9731-B1329FAD0F49}"/>
              </a:ext>
            </a:extLst>
          </p:cNvPr>
          <p:cNvGrpSpPr>
            <a:grpSpLocks noChangeAspect="1"/>
          </p:cNvGrpSpPr>
          <p:nvPr/>
        </p:nvGrpSpPr>
        <p:grpSpPr>
          <a:xfrm>
            <a:off x="10441414" y="4232796"/>
            <a:ext cx="1296000" cy="1296000"/>
            <a:chOff x="10158285" y="4260573"/>
            <a:chExt cx="1800000" cy="1800000"/>
          </a:xfrm>
        </p:grpSpPr>
        <p:sp>
          <p:nvSpPr>
            <p:cNvPr id="25" name="Rounded Rectangle 24">
              <a:extLst>
                <a:ext uri="{FF2B5EF4-FFF2-40B4-BE49-F238E27FC236}">
                  <a16:creationId xmlns:a16="http://schemas.microsoft.com/office/drawing/2014/main" id="{F768AF15-6BAA-66A6-2311-8B2EA2EE10E7}"/>
                </a:ext>
              </a:extLst>
            </p:cNvPr>
            <p:cNvSpPr/>
            <p:nvPr/>
          </p:nvSpPr>
          <p:spPr>
            <a:xfrm>
              <a:off x="10158285" y="4260573"/>
              <a:ext cx="1800000" cy="1800000"/>
            </a:xfrm>
            <a:prstGeom prst="round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Shape&#10;&#10;Description automatically generated with low confidence">
              <a:extLst>
                <a:ext uri="{FF2B5EF4-FFF2-40B4-BE49-F238E27FC236}">
                  <a16:creationId xmlns:a16="http://schemas.microsoft.com/office/drawing/2014/main" id="{594B3AD5-256F-4007-744B-B59E36D12899}"/>
                </a:ext>
              </a:extLst>
            </p:cNvPr>
            <p:cNvPicPr>
              <a:picLocks noChangeAspect="1"/>
            </p:cNvPicPr>
            <p:nvPr/>
          </p:nvPicPr>
          <p:blipFill rotWithShape="1">
            <a:blip r:embed="rId4"/>
            <a:srcRect l="16494" r="14819" b="18323"/>
            <a:stretch/>
          </p:blipFill>
          <p:spPr>
            <a:xfrm>
              <a:off x="10396128" y="4333502"/>
              <a:ext cx="1391049" cy="1654139"/>
            </a:xfrm>
            <a:prstGeom prst="rect">
              <a:avLst/>
            </a:prstGeom>
          </p:spPr>
        </p:pic>
      </p:grpSp>
      <p:grpSp>
        <p:nvGrpSpPr>
          <p:cNvPr id="56" name="Group 55">
            <a:extLst>
              <a:ext uri="{FF2B5EF4-FFF2-40B4-BE49-F238E27FC236}">
                <a16:creationId xmlns:a16="http://schemas.microsoft.com/office/drawing/2014/main" id="{CF6B3237-BA50-7CA6-CF2C-697B64B4E2B6}"/>
              </a:ext>
            </a:extLst>
          </p:cNvPr>
          <p:cNvGrpSpPr>
            <a:grpSpLocks noChangeAspect="1"/>
          </p:cNvGrpSpPr>
          <p:nvPr/>
        </p:nvGrpSpPr>
        <p:grpSpPr>
          <a:xfrm>
            <a:off x="10391724" y="2108367"/>
            <a:ext cx="1296000" cy="1296000"/>
            <a:chOff x="10154842" y="1669774"/>
            <a:chExt cx="1800000" cy="1800000"/>
          </a:xfrm>
        </p:grpSpPr>
        <p:sp>
          <p:nvSpPr>
            <p:cNvPr id="22" name="Rounded Rectangle 21">
              <a:extLst>
                <a:ext uri="{FF2B5EF4-FFF2-40B4-BE49-F238E27FC236}">
                  <a16:creationId xmlns:a16="http://schemas.microsoft.com/office/drawing/2014/main" id="{6787D1BE-DD43-1D3C-48D8-A60DB84823DF}"/>
                </a:ext>
              </a:extLst>
            </p:cNvPr>
            <p:cNvSpPr/>
            <p:nvPr/>
          </p:nvSpPr>
          <p:spPr>
            <a:xfrm>
              <a:off x="10154842" y="1669774"/>
              <a:ext cx="1800000" cy="1800000"/>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Shape&#10;&#10;Description automatically generated with low confidence">
              <a:extLst>
                <a:ext uri="{FF2B5EF4-FFF2-40B4-BE49-F238E27FC236}">
                  <a16:creationId xmlns:a16="http://schemas.microsoft.com/office/drawing/2014/main" id="{3C5CB737-74DF-B97A-6781-0E74DE25F757}"/>
                </a:ext>
              </a:extLst>
            </p:cNvPr>
            <p:cNvPicPr>
              <a:picLocks noChangeAspect="1"/>
            </p:cNvPicPr>
            <p:nvPr/>
          </p:nvPicPr>
          <p:blipFill rotWithShape="1">
            <a:blip r:embed="rId5"/>
            <a:srcRect b="18323"/>
            <a:stretch/>
          </p:blipFill>
          <p:spPr>
            <a:xfrm>
              <a:off x="10223856" y="1856068"/>
              <a:ext cx="1662137" cy="1357584"/>
            </a:xfrm>
            <a:prstGeom prst="rect">
              <a:avLst/>
            </a:prstGeom>
          </p:spPr>
        </p:pic>
      </p:grpSp>
      <p:grpSp>
        <p:nvGrpSpPr>
          <p:cNvPr id="71" name="Group 70">
            <a:extLst>
              <a:ext uri="{FF2B5EF4-FFF2-40B4-BE49-F238E27FC236}">
                <a16:creationId xmlns:a16="http://schemas.microsoft.com/office/drawing/2014/main" id="{168C4FD9-320F-3114-569B-FB20D15B82E3}"/>
              </a:ext>
            </a:extLst>
          </p:cNvPr>
          <p:cNvGrpSpPr>
            <a:grpSpLocks noChangeAspect="1"/>
          </p:cNvGrpSpPr>
          <p:nvPr/>
        </p:nvGrpSpPr>
        <p:grpSpPr>
          <a:xfrm>
            <a:off x="7330945" y="4240816"/>
            <a:ext cx="1296000" cy="1296000"/>
            <a:chOff x="5523549" y="4260573"/>
            <a:chExt cx="1800000" cy="1800000"/>
          </a:xfrm>
        </p:grpSpPr>
        <p:sp>
          <p:nvSpPr>
            <p:cNvPr id="23" name="Rounded Rectangle 22">
              <a:extLst>
                <a:ext uri="{FF2B5EF4-FFF2-40B4-BE49-F238E27FC236}">
                  <a16:creationId xmlns:a16="http://schemas.microsoft.com/office/drawing/2014/main" id="{408F2357-0D05-2FBE-B545-23CAEA30C89C}"/>
                </a:ext>
              </a:extLst>
            </p:cNvPr>
            <p:cNvSpPr>
              <a:spLocks noChangeAspect="1"/>
            </p:cNvSpPr>
            <p:nvPr/>
          </p:nvSpPr>
          <p:spPr>
            <a:xfrm>
              <a:off x="5523549" y="4260573"/>
              <a:ext cx="1800000" cy="1800000"/>
            </a:xfrm>
            <a:prstGeom prst="roundRect">
              <a:avLst/>
            </a:prstGeom>
            <a:solidFill>
              <a:srgbClr val="FAC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Shape&#10;&#10;Description automatically generated with low confidence">
              <a:extLst>
                <a:ext uri="{FF2B5EF4-FFF2-40B4-BE49-F238E27FC236}">
                  <a16:creationId xmlns:a16="http://schemas.microsoft.com/office/drawing/2014/main" id="{16CB2ACA-CC56-91BF-913D-B9F88675DB76}"/>
                </a:ext>
              </a:extLst>
            </p:cNvPr>
            <p:cNvPicPr>
              <a:picLocks noChangeAspect="1"/>
            </p:cNvPicPr>
            <p:nvPr/>
          </p:nvPicPr>
          <p:blipFill rotWithShape="1">
            <a:blip r:embed="rId6"/>
            <a:srcRect l="12156" r="13925" b="27714"/>
            <a:stretch/>
          </p:blipFill>
          <p:spPr>
            <a:xfrm>
              <a:off x="5633202" y="4315362"/>
              <a:ext cx="1607198" cy="1571683"/>
            </a:xfrm>
            <a:prstGeom prst="rect">
              <a:avLst/>
            </a:prstGeom>
          </p:spPr>
        </p:pic>
      </p:grpSp>
      <p:grpSp>
        <p:nvGrpSpPr>
          <p:cNvPr id="69" name="Group 68">
            <a:extLst>
              <a:ext uri="{FF2B5EF4-FFF2-40B4-BE49-F238E27FC236}">
                <a16:creationId xmlns:a16="http://schemas.microsoft.com/office/drawing/2014/main" id="{90ABF74A-5B62-4A74-E695-DF3874EEC76C}"/>
              </a:ext>
            </a:extLst>
          </p:cNvPr>
          <p:cNvGrpSpPr>
            <a:grpSpLocks noChangeAspect="1"/>
          </p:cNvGrpSpPr>
          <p:nvPr/>
        </p:nvGrpSpPr>
        <p:grpSpPr>
          <a:xfrm>
            <a:off x="7281254" y="2108367"/>
            <a:ext cx="1296001" cy="1296000"/>
            <a:chOff x="5523548" y="1669774"/>
            <a:chExt cx="1800001" cy="1800000"/>
          </a:xfrm>
        </p:grpSpPr>
        <p:sp>
          <p:nvSpPr>
            <p:cNvPr id="15" name="Rounded Rectangle 14">
              <a:extLst>
                <a:ext uri="{FF2B5EF4-FFF2-40B4-BE49-F238E27FC236}">
                  <a16:creationId xmlns:a16="http://schemas.microsoft.com/office/drawing/2014/main" id="{886045F8-45C8-AD07-5B79-6F1973BDDB63}"/>
                </a:ext>
              </a:extLst>
            </p:cNvPr>
            <p:cNvSpPr/>
            <p:nvPr/>
          </p:nvSpPr>
          <p:spPr>
            <a:xfrm>
              <a:off x="5523549" y="1669774"/>
              <a:ext cx="1800000" cy="1800000"/>
            </a:xfrm>
            <a:prstGeom prst="round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Shape&#10;&#10;Description automatically generated with low confidence">
              <a:extLst>
                <a:ext uri="{FF2B5EF4-FFF2-40B4-BE49-F238E27FC236}">
                  <a16:creationId xmlns:a16="http://schemas.microsoft.com/office/drawing/2014/main" id="{79B13E0C-2B08-88C3-D0F9-414A291578D2}"/>
                </a:ext>
              </a:extLst>
            </p:cNvPr>
            <p:cNvPicPr>
              <a:picLocks noChangeAspect="1"/>
            </p:cNvPicPr>
            <p:nvPr/>
          </p:nvPicPr>
          <p:blipFill rotWithShape="1">
            <a:blip r:embed="rId7"/>
            <a:srcRect b="19814"/>
            <a:stretch/>
          </p:blipFill>
          <p:spPr>
            <a:xfrm>
              <a:off x="5523548" y="2229228"/>
              <a:ext cx="1300048" cy="1042461"/>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D1849249-1A36-1873-B78C-9547977393FA}"/>
                </a:ext>
              </a:extLst>
            </p:cNvPr>
            <p:cNvPicPr>
              <a:picLocks noChangeAspect="1"/>
            </p:cNvPicPr>
            <p:nvPr/>
          </p:nvPicPr>
          <p:blipFill rotWithShape="1">
            <a:blip r:embed="rId8"/>
            <a:srcRect l="7741" r="7663" b="18323"/>
            <a:stretch/>
          </p:blipFill>
          <p:spPr>
            <a:xfrm>
              <a:off x="6488140" y="1998706"/>
              <a:ext cx="670911" cy="647773"/>
            </a:xfrm>
            <a:prstGeom prst="rect">
              <a:avLst/>
            </a:prstGeom>
          </p:spPr>
        </p:pic>
      </p:grpSp>
      <p:sp>
        <p:nvSpPr>
          <p:cNvPr id="48" name="TextBox 47">
            <a:extLst>
              <a:ext uri="{FF2B5EF4-FFF2-40B4-BE49-F238E27FC236}">
                <a16:creationId xmlns:a16="http://schemas.microsoft.com/office/drawing/2014/main" id="{C1E75ED7-22EC-EA63-C9F8-24E25C7768EF}"/>
              </a:ext>
            </a:extLst>
          </p:cNvPr>
          <p:cNvSpPr txBox="1"/>
          <p:nvPr/>
        </p:nvSpPr>
        <p:spPr>
          <a:xfrm>
            <a:off x="7202093" y="3398464"/>
            <a:ext cx="1473406" cy="646331"/>
          </a:xfrm>
          <a:prstGeom prst="rect">
            <a:avLst/>
          </a:prstGeom>
          <a:noFill/>
        </p:spPr>
        <p:txBody>
          <a:bodyPr wrap="square" rtlCol="0">
            <a:spAutoFit/>
          </a:bodyPr>
          <a:lstStyle/>
          <a:p>
            <a:pPr algn="ctr"/>
            <a:r>
              <a:rPr lang="en-US" dirty="0"/>
              <a:t>Cellular Therapies</a:t>
            </a:r>
          </a:p>
        </p:txBody>
      </p:sp>
      <p:sp>
        <p:nvSpPr>
          <p:cNvPr id="50" name="TextBox 49">
            <a:extLst>
              <a:ext uri="{FF2B5EF4-FFF2-40B4-BE49-F238E27FC236}">
                <a16:creationId xmlns:a16="http://schemas.microsoft.com/office/drawing/2014/main" id="{F3A8CA12-4251-BDF1-C93C-13EDDEF81D1C}"/>
              </a:ext>
            </a:extLst>
          </p:cNvPr>
          <p:cNvSpPr txBox="1"/>
          <p:nvPr/>
        </p:nvSpPr>
        <p:spPr>
          <a:xfrm>
            <a:off x="10105406" y="3395172"/>
            <a:ext cx="1916683" cy="646331"/>
          </a:xfrm>
          <a:prstGeom prst="rect">
            <a:avLst/>
          </a:prstGeom>
          <a:noFill/>
        </p:spPr>
        <p:txBody>
          <a:bodyPr wrap="square" rtlCol="0">
            <a:spAutoFit/>
          </a:bodyPr>
          <a:lstStyle/>
          <a:p>
            <a:pPr algn="ctr"/>
            <a:r>
              <a:rPr lang="en-US" dirty="0"/>
              <a:t>Radiotherapy Treatments</a:t>
            </a:r>
          </a:p>
        </p:txBody>
      </p:sp>
      <p:sp>
        <p:nvSpPr>
          <p:cNvPr id="53" name="TextBox 52">
            <a:extLst>
              <a:ext uri="{FF2B5EF4-FFF2-40B4-BE49-F238E27FC236}">
                <a16:creationId xmlns:a16="http://schemas.microsoft.com/office/drawing/2014/main" id="{0594527D-BCDD-E4AA-0DFB-3155B5F2FBA2}"/>
              </a:ext>
            </a:extLst>
          </p:cNvPr>
          <p:cNvSpPr txBox="1"/>
          <p:nvPr/>
        </p:nvSpPr>
        <p:spPr>
          <a:xfrm>
            <a:off x="7226505" y="5578491"/>
            <a:ext cx="1473407" cy="646331"/>
          </a:xfrm>
          <a:prstGeom prst="rect">
            <a:avLst/>
          </a:prstGeom>
          <a:noFill/>
        </p:spPr>
        <p:txBody>
          <a:bodyPr wrap="square" rtlCol="0">
            <a:spAutoFit/>
          </a:bodyPr>
          <a:lstStyle/>
          <a:p>
            <a:pPr algn="ctr"/>
            <a:r>
              <a:rPr lang="en-US" dirty="0"/>
              <a:t>Preventive Care</a:t>
            </a:r>
          </a:p>
        </p:txBody>
      </p:sp>
      <p:sp>
        <p:nvSpPr>
          <p:cNvPr id="55" name="TextBox 54">
            <a:extLst>
              <a:ext uri="{FF2B5EF4-FFF2-40B4-BE49-F238E27FC236}">
                <a16:creationId xmlns:a16="http://schemas.microsoft.com/office/drawing/2014/main" id="{243D536D-CE37-14F7-AF04-4F0F1C70EF0B}"/>
              </a:ext>
            </a:extLst>
          </p:cNvPr>
          <p:cNvSpPr txBox="1"/>
          <p:nvPr/>
        </p:nvSpPr>
        <p:spPr>
          <a:xfrm>
            <a:off x="10311408" y="5576264"/>
            <a:ext cx="1604057" cy="646331"/>
          </a:xfrm>
          <a:prstGeom prst="rect">
            <a:avLst/>
          </a:prstGeom>
          <a:noFill/>
        </p:spPr>
        <p:txBody>
          <a:bodyPr wrap="square" rtlCol="0">
            <a:spAutoFit/>
          </a:bodyPr>
          <a:lstStyle/>
          <a:p>
            <a:pPr algn="ctr"/>
            <a:r>
              <a:rPr lang="en-US" dirty="0"/>
              <a:t>Process of Care Changes</a:t>
            </a:r>
          </a:p>
        </p:txBody>
      </p:sp>
      <p:grpSp>
        <p:nvGrpSpPr>
          <p:cNvPr id="57" name="Group 56">
            <a:extLst>
              <a:ext uri="{FF2B5EF4-FFF2-40B4-BE49-F238E27FC236}">
                <a16:creationId xmlns:a16="http://schemas.microsoft.com/office/drawing/2014/main" id="{9737978B-55EC-A984-C7AE-23E3AD09F68D}"/>
              </a:ext>
            </a:extLst>
          </p:cNvPr>
          <p:cNvGrpSpPr>
            <a:grpSpLocks noChangeAspect="1"/>
          </p:cNvGrpSpPr>
          <p:nvPr/>
        </p:nvGrpSpPr>
        <p:grpSpPr>
          <a:xfrm>
            <a:off x="8883102" y="4238589"/>
            <a:ext cx="1296000" cy="1296000"/>
            <a:chOff x="5531352" y="5413512"/>
            <a:chExt cx="1800000" cy="1800000"/>
          </a:xfrm>
        </p:grpSpPr>
        <p:sp>
          <p:nvSpPr>
            <p:cNvPr id="58" name="Rounded Rectangle 57">
              <a:extLst>
                <a:ext uri="{FF2B5EF4-FFF2-40B4-BE49-F238E27FC236}">
                  <a16:creationId xmlns:a16="http://schemas.microsoft.com/office/drawing/2014/main" id="{61EE8D3C-B57B-7302-4E5D-BBEAC4374CA5}"/>
                </a:ext>
              </a:extLst>
            </p:cNvPr>
            <p:cNvSpPr/>
            <p:nvPr/>
          </p:nvSpPr>
          <p:spPr>
            <a:xfrm>
              <a:off x="5531352" y="5413512"/>
              <a:ext cx="1800000" cy="1800000"/>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descr="Shape&#10;&#10;Description automatically generated with low confidence">
              <a:extLst>
                <a:ext uri="{FF2B5EF4-FFF2-40B4-BE49-F238E27FC236}">
                  <a16:creationId xmlns:a16="http://schemas.microsoft.com/office/drawing/2014/main" id="{08DDCFEE-EDB2-81A6-3BD8-FB109835C43C}"/>
                </a:ext>
              </a:extLst>
            </p:cNvPr>
            <p:cNvPicPr>
              <a:picLocks noChangeAspect="1"/>
            </p:cNvPicPr>
            <p:nvPr/>
          </p:nvPicPr>
          <p:blipFill rotWithShape="1">
            <a:blip r:embed="rId9"/>
            <a:srcRect l="11761" r="12184" b="21006"/>
            <a:stretch/>
          </p:blipFill>
          <p:spPr>
            <a:xfrm>
              <a:off x="5698435" y="5556481"/>
              <a:ext cx="1457740" cy="1514061"/>
            </a:xfrm>
            <a:prstGeom prst="rect">
              <a:avLst/>
            </a:prstGeom>
          </p:spPr>
        </p:pic>
      </p:grpSp>
      <p:grpSp>
        <p:nvGrpSpPr>
          <p:cNvPr id="60" name="Group 59">
            <a:extLst>
              <a:ext uri="{FF2B5EF4-FFF2-40B4-BE49-F238E27FC236}">
                <a16:creationId xmlns:a16="http://schemas.microsoft.com/office/drawing/2014/main" id="{7DFC89CD-9E5D-64A9-C7C0-EE5458745AA3}"/>
              </a:ext>
            </a:extLst>
          </p:cNvPr>
          <p:cNvGrpSpPr>
            <a:grpSpLocks noChangeAspect="1"/>
          </p:cNvGrpSpPr>
          <p:nvPr/>
        </p:nvGrpSpPr>
        <p:grpSpPr>
          <a:xfrm>
            <a:off x="8833412" y="2108367"/>
            <a:ext cx="1296001" cy="1296000"/>
            <a:chOff x="5531351" y="2822713"/>
            <a:chExt cx="1800001" cy="1800000"/>
          </a:xfrm>
        </p:grpSpPr>
        <p:sp>
          <p:nvSpPr>
            <p:cNvPr id="61" name="Rounded Rectangle 60">
              <a:extLst>
                <a:ext uri="{FF2B5EF4-FFF2-40B4-BE49-F238E27FC236}">
                  <a16:creationId xmlns:a16="http://schemas.microsoft.com/office/drawing/2014/main" id="{591F2B2A-6D2F-1560-5D68-55FEBC55EB8D}"/>
                </a:ext>
              </a:extLst>
            </p:cNvPr>
            <p:cNvSpPr/>
            <p:nvPr/>
          </p:nvSpPr>
          <p:spPr>
            <a:xfrm>
              <a:off x="5531352" y="2822713"/>
              <a:ext cx="1800000" cy="1800000"/>
            </a:xfrm>
            <a:prstGeom prst="roundRect">
              <a:avLst/>
            </a:prstGeom>
            <a:solidFill>
              <a:srgbClr val="41C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Shape&#10;&#10;Description automatically generated with low confidence">
              <a:extLst>
                <a:ext uri="{FF2B5EF4-FFF2-40B4-BE49-F238E27FC236}">
                  <a16:creationId xmlns:a16="http://schemas.microsoft.com/office/drawing/2014/main" id="{28A3A1A4-8670-7A71-46CF-A78FCCF81475}"/>
                </a:ext>
              </a:extLst>
            </p:cNvPr>
            <p:cNvPicPr>
              <a:picLocks noChangeAspect="1"/>
            </p:cNvPicPr>
            <p:nvPr/>
          </p:nvPicPr>
          <p:blipFill rotWithShape="1">
            <a:blip r:embed="rId10"/>
            <a:srcRect l="9752" t="16087" r="9453" b="37754"/>
            <a:stretch/>
          </p:blipFill>
          <p:spPr>
            <a:xfrm>
              <a:off x="5531351" y="3151645"/>
              <a:ext cx="1800000" cy="1028369"/>
            </a:xfrm>
            <a:prstGeom prst="rect">
              <a:avLst/>
            </a:prstGeom>
          </p:spPr>
        </p:pic>
      </p:grpSp>
      <p:grpSp>
        <p:nvGrpSpPr>
          <p:cNvPr id="63" name="Group 62">
            <a:extLst>
              <a:ext uri="{FF2B5EF4-FFF2-40B4-BE49-F238E27FC236}">
                <a16:creationId xmlns:a16="http://schemas.microsoft.com/office/drawing/2014/main" id="{CB69A9FA-107D-05CE-7BB3-221968900B22}"/>
              </a:ext>
            </a:extLst>
          </p:cNvPr>
          <p:cNvGrpSpPr>
            <a:grpSpLocks noChangeAspect="1"/>
          </p:cNvGrpSpPr>
          <p:nvPr/>
        </p:nvGrpSpPr>
        <p:grpSpPr>
          <a:xfrm>
            <a:off x="5729098" y="2108367"/>
            <a:ext cx="1296000" cy="1296000"/>
            <a:chOff x="900059" y="2822713"/>
            <a:chExt cx="1800000" cy="1800000"/>
          </a:xfrm>
        </p:grpSpPr>
        <p:sp>
          <p:nvSpPr>
            <p:cNvPr id="64" name="Rounded Rectangle 63">
              <a:extLst>
                <a:ext uri="{FF2B5EF4-FFF2-40B4-BE49-F238E27FC236}">
                  <a16:creationId xmlns:a16="http://schemas.microsoft.com/office/drawing/2014/main" id="{C6C47DB2-A583-A0A4-34B8-86B0F17C023E}"/>
                </a:ext>
              </a:extLst>
            </p:cNvPr>
            <p:cNvSpPr/>
            <p:nvPr/>
          </p:nvSpPr>
          <p:spPr>
            <a:xfrm>
              <a:off x="900059" y="2822713"/>
              <a:ext cx="1800000" cy="1800000"/>
            </a:xfrm>
            <a:prstGeom prst="roundRect">
              <a:avLst/>
            </a:prstGeom>
            <a:solidFill>
              <a:srgbClr val="FAC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Shape&#10;&#10;Description automatically generated with low confidence">
              <a:extLst>
                <a:ext uri="{FF2B5EF4-FFF2-40B4-BE49-F238E27FC236}">
                  <a16:creationId xmlns:a16="http://schemas.microsoft.com/office/drawing/2014/main" id="{87DDA786-12F4-273D-F63D-7B68FB43023E}"/>
                </a:ext>
              </a:extLst>
            </p:cNvPr>
            <p:cNvPicPr>
              <a:picLocks noChangeAspect="1"/>
            </p:cNvPicPr>
            <p:nvPr/>
          </p:nvPicPr>
          <p:blipFill rotWithShape="1">
            <a:blip r:embed="rId11"/>
            <a:srcRect l="7204" r="14594" b="19516"/>
            <a:stretch/>
          </p:blipFill>
          <p:spPr>
            <a:xfrm>
              <a:off x="1078547" y="2969251"/>
              <a:ext cx="1483628" cy="1526931"/>
            </a:xfrm>
            <a:prstGeom prst="rect">
              <a:avLst/>
            </a:prstGeom>
          </p:spPr>
        </p:pic>
      </p:grpSp>
      <p:grpSp>
        <p:nvGrpSpPr>
          <p:cNvPr id="66" name="Group 65">
            <a:extLst>
              <a:ext uri="{FF2B5EF4-FFF2-40B4-BE49-F238E27FC236}">
                <a16:creationId xmlns:a16="http://schemas.microsoft.com/office/drawing/2014/main" id="{E2EAF409-E5D5-356E-4506-5C6BF7D0767F}"/>
              </a:ext>
            </a:extLst>
          </p:cNvPr>
          <p:cNvGrpSpPr>
            <a:grpSpLocks noChangeAspect="1"/>
          </p:cNvGrpSpPr>
          <p:nvPr/>
        </p:nvGrpSpPr>
        <p:grpSpPr>
          <a:xfrm>
            <a:off x="5778788" y="4238883"/>
            <a:ext cx="1296000" cy="1296000"/>
            <a:chOff x="896616" y="5413512"/>
            <a:chExt cx="1800000" cy="1800000"/>
          </a:xfrm>
        </p:grpSpPr>
        <p:sp>
          <p:nvSpPr>
            <p:cNvPr id="67" name="Rounded Rectangle 66">
              <a:extLst>
                <a:ext uri="{FF2B5EF4-FFF2-40B4-BE49-F238E27FC236}">
                  <a16:creationId xmlns:a16="http://schemas.microsoft.com/office/drawing/2014/main" id="{99490669-6A6A-9088-CBAF-DE2957F1475C}"/>
                </a:ext>
              </a:extLst>
            </p:cNvPr>
            <p:cNvSpPr/>
            <p:nvPr/>
          </p:nvSpPr>
          <p:spPr>
            <a:xfrm>
              <a:off x="896616" y="5413512"/>
              <a:ext cx="1800000" cy="1800000"/>
            </a:xfrm>
            <a:prstGeom prst="roundRect">
              <a:avLst/>
            </a:prstGeom>
            <a:solidFill>
              <a:srgbClr val="41C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Shape&#10;&#10;Description automatically generated with low confidence">
              <a:extLst>
                <a:ext uri="{FF2B5EF4-FFF2-40B4-BE49-F238E27FC236}">
                  <a16:creationId xmlns:a16="http://schemas.microsoft.com/office/drawing/2014/main" id="{C636AFF3-C598-BB3A-4793-90D61C10D8D7}"/>
                </a:ext>
              </a:extLst>
            </p:cNvPr>
            <p:cNvPicPr>
              <a:picLocks noChangeAspect="1"/>
            </p:cNvPicPr>
            <p:nvPr/>
          </p:nvPicPr>
          <p:blipFill rotWithShape="1">
            <a:blip r:embed="rId12"/>
            <a:srcRect l="14782" t="9069" r="16013" b="27714"/>
            <a:stretch/>
          </p:blipFill>
          <p:spPr>
            <a:xfrm>
              <a:off x="946488" y="5594680"/>
              <a:ext cx="1615687" cy="1475862"/>
            </a:xfrm>
            <a:prstGeom prst="rect">
              <a:avLst/>
            </a:prstGeom>
          </p:spPr>
        </p:pic>
      </p:grpSp>
      <p:sp>
        <p:nvSpPr>
          <p:cNvPr id="72" name="TextBox 71">
            <a:extLst>
              <a:ext uri="{FF2B5EF4-FFF2-40B4-BE49-F238E27FC236}">
                <a16:creationId xmlns:a16="http://schemas.microsoft.com/office/drawing/2014/main" id="{2BD477A2-5D1B-63C7-A157-0D9DDEF9C37B}"/>
              </a:ext>
            </a:extLst>
          </p:cNvPr>
          <p:cNvSpPr txBox="1"/>
          <p:nvPr/>
        </p:nvSpPr>
        <p:spPr>
          <a:xfrm>
            <a:off x="5707299" y="3479144"/>
            <a:ext cx="1339597" cy="369332"/>
          </a:xfrm>
          <a:prstGeom prst="rect">
            <a:avLst/>
          </a:prstGeom>
          <a:noFill/>
        </p:spPr>
        <p:txBody>
          <a:bodyPr wrap="none" rtlCol="0">
            <a:spAutoFit/>
          </a:bodyPr>
          <a:lstStyle/>
          <a:p>
            <a:pPr algn="ctr"/>
            <a:r>
              <a:rPr lang="en-US" dirty="0"/>
              <a:t>Medications</a:t>
            </a:r>
          </a:p>
        </p:txBody>
      </p:sp>
      <p:sp>
        <p:nvSpPr>
          <p:cNvPr id="73" name="TextBox 72">
            <a:extLst>
              <a:ext uri="{FF2B5EF4-FFF2-40B4-BE49-F238E27FC236}">
                <a16:creationId xmlns:a16="http://schemas.microsoft.com/office/drawing/2014/main" id="{D1DD4EE9-DD27-828F-1730-D203E885A49A}"/>
              </a:ext>
            </a:extLst>
          </p:cNvPr>
          <p:cNvSpPr txBox="1"/>
          <p:nvPr/>
        </p:nvSpPr>
        <p:spPr>
          <a:xfrm>
            <a:off x="8631424" y="3404257"/>
            <a:ext cx="1730869" cy="646331"/>
          </a:xfrm>
          <a:prstGeom prst="rect">
            <a:avLst/>
          </a:prstGeom>
          <a:noFill/>
        </p:spPr>
        <p:txBody>
          <a:bodyPr wrap="square" rtlCol="0">
            <a:spAutoFit/>
          </a:bodyPr>
          <a:lstStyle/>
          <a:p>
            <a:pPr algn="ctr"/>
            <a:r>
              <a:rPr lang="en-US" dirty="0"/>
              <a:t>Surgical Procedures</a:t>
            </a:r>
          </a:p>
        </p:txBody>
      </p:sp>
      <p:sp>
        <p:nvSpPr>
          <p:cNvPr id="74" name="TextBox 73">
            <a:extLst>
              <a:ext uri="{FF2B5EF4-FFF2-40B4-BE49-F238E27FC236}">
                <a16:creationId xmlns:a16="http://schemas.microsoft.com/office/drawing/2014/main" id="{835C3D7E-442F-500E-2826-9BBAB3DEA2B7}"/>
              </a:ext>
            </a:extLst>
          </p:cNvPr>
          <p:cNvSpPr txBox="1"/>
          <p:nvPr/>
        </p:nvSpPr>
        <p:spPr>
          <a:xfrm>
            <a:off x="5704701" y="5576264"/>
            <a:ext cx="1473408" cy="646331"/>
          </a:xfrm>
          <a:prstGeom prst="rect">
            <a:avLst/>
          </a:prstGeom>
          <a:noFill/>
        </p:spPr>
        <p:txBody>
          <a:bodyPr wrap="square" rtlCol="0">
            <a:spAutoFit/>
          </a:bodyPr>
          <a:lstStyle/>
          <a:p>
            <a:pPr algn="ctr"/>
            <a:r>
              <a:rPr lang="en-US" dirty="0"/>
              <a:t>Medical Devices</a:t>
            </a:r>
          </a:p>
        </p:txBody>
      </p:sp>
      <p:sp>
        <p:nvSpPr>
          <p:cNvPr id="75" name="TextBox 74">
            <a:extLst>
              <a:ext uri="{FF2B5EF4-FFF2-40B4-BE49-F238E27FC236}">
                <a16:creationId xmlns:a16="http://schemas.microsoft.com/office/drawing/2014/main" id="{B0D273F5-5DCA-54B0-A52F-68E7A8495347}"/>
              </a:ext>
            </a:extLst>
          </p:cNvPr>
          <p:cNvSpPr txBox="1"/>
          <p:nvPr/>
        </p:nvSpPr>
        <p:spPr>
          <a:xfrm>
            <a:off x="8587712" y="5576264"/>
            <a:ext cx="1945537" cy="646331"/>
          </a:xfrm>
          <a:prstGeom prst="rect">
            <a:avLst/>
          </a:prstGeom>
          <a:noFill/>
        </p:spPr>
        <p:txBody>
          <a:bodyPr wrap="square" rtlCol="0">
            <a:spAutoFit/>
          </a:bodyPr>
          <a:lstStyle/>
          <a:p>
            <a:pPr algn="ctr"/>
            <a:r>
              <a:rPr lang="en-AU" dirty="0"/>
              <a:t>Behavioural Treatment</a:t>
            </a:r>
          </a:p>
        </p:txBody>
      </p:sp>
      <p:sp>
        <p:nvSpPr>
          <p:cNvPr id="77" name="TextBox 76">
            <a:extLst>
              <a:ext uri="{FF2B5EF4-FFF2-40B4-BE49-F238E27FC236}">
                <a16:creationId xmlns:a16="http://schemas.microsoft.com/office/drawing/2014/main" id="{D37E31FF-9FCC-550D-883F-DDF7305408FE}"/>
              </a:ext>
            </a:extLst>
          </p:cNvPr>
          <p:cNvSpPr txBox="1"/>
          <p:nvPr/>
        </p:nvSpPr>
        <p:spPr>
          <a:xfrm>
            <a:off x="5723223" y="1554834"/>
            <a:ext cx="1926681" cy="461665"/>
          </a:xfrm>
          <a:prstGeom prst="rect">
            <a:avLst/>
          </a:prstGeom>
          <a:noFill/>
        </p:spPr>
        <p:txBody>
          <a:bodyPr wrap="none" rtlCol="0">
            <a:spAutoFit/>
          </a:bodyPr>
          <a:lstStyle/>
          <a:p>
            <a:r>
              <a:rPr lang="en-US" sz="2400" b="1" dirty="0"/>
              <a:t>How do new: </a:t>
            </a:r>
          </a:p>
        </p:txBody>
      </p:sp>
      <p:sp>
        <p:nvSpPr>
          <p:cNvPr id="78" name="TextBox 77">
            <a:extLst>
              <a:ext uri="{FF2B5EF4-FFF2-40B4-BE49-F238E27FC236}">
                <a16:creationId xmlns:a16="http://schemas.microsoft.com/office/drawing/2014/main" id="{C4996AC2-4FE0-9ABE-A2BE-DE238EB5DADD}"/>
              </a:ext>
            </a:extLst>
          </p:cNvPr>
          <p:cNvSpPr txBox="1"/>
          <p:nvPr/>
        </p:nvSpPr>
        <p:spPr>
          <a:xfrm>
            <a:off x="8624439" y="6208022"/>
            <a:ext cx="3373937" cy="461665"/>
          </a:xfrm>
          <a:prstGeom prst="rect">
            <a:avLst/>
          </a:prstGeom>
          <a:noFill/>
        </p:spPr>
        <p:txBody>
          <a:bodyPr wrap="none" rtlCol="0">
            <a:spAutoFit/>
          </a:bodyPr>
          <a:lstStyle/>
          <a:p>
            <a:pPr algn="r"/>
            <a:r>
              <a:rPr lang="en-US" sz="2400" b="1" dirty="0"/>
              <a:t>affect patient outcomes?</a:t>
            </a:r>
          </a:p>
        </p:txBody>
      </p:sp>
      <p:sp>
        <p:nvSpPr>
          <p:cNvPr id="80" name="Rounded Rectangular Callout 79">
            <a:extLst>
              <a:ext uri="{FF2B5EF4-FFF2-40B4-BE49-F238E27FC236}">
                <a16:creationId xmlns:a16="http://schemas.microsoft.com/office/drawing/2014/main" id="{9D63DA37-F41B-F4A1-9208-62321F3913CB}"/>
              </a:ext>
            </a:extLst>
          </p:cNvPr>
          <p:cNvSpPr/>
          <p:nvPr/>
        </p:nvSpPr>
        <p:spPr>
          <a:xfrm>
            <a:off x="766165" y="1709706"/>
            <a:ext cx="2770241" cy="1552040"/>
          </a:xfrm>
          <a:prstGeom prst="wedgeRoundRectCallout">
            <a:avLst/>
          </a:prstGeom>
          <a:solidFill>
            <a:srgbClr val="EF3F5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81" name="TextBox 80">
            <a:extLst>
              <a:ext uri="{FF2B5EF4-FFF2-40B4-BE49-F238E27FC236}">
                <a16:creationId xmlns:a16="http://schemas.microsoft.com/office/drawing/2014/main" id="{A4E3A57A-A9FE-B4D1-52DA-EC4CE73EFAF4}"/>
              </a:ext>
            </a:extLst>
          </p:cNvPr>
          <p:cNvSpPr txBox="1"/>
          <p:nvPr/>
        </p:nvSpPr>
        <p:spPr>
          <a:xfrm>
            <a:off x="766165" y="1853397"/>
            <a:ext cx="2847702" cy="1323439"/>
          </a:xfrm>
          <a:prstGeom prst="rect">
            <a:avLst/>
          </a:prstGeom>
          <a:noFill/>
        </p:spPr>
        <p:txBody>
          <a:bodyPr wrap="square" rtlCol="0">
            <a:spAutoFit/>
          </a:bodyPr>
          <a:lstStyle/>
          <a:p>
            <a:pPr algn="ctr"/>
            <a:r>
              <a:rPr lang="en-AU" sz="2000" b="1" dirty="0">
                <a:solidFill>
                  <a:schemeClr val="bg1"/>
                </a:solidFill>
              </a:rPr>
              <a:t>How do new cutting-edge treatments get to the patients who need them most? </a:t>
            </a:r>
          </a:p>
        </p:txBody>
      </p:sp>
      <p:sp>
        <p:nvSpPr>
          <p:cNvPr id="82" name="Rounded Rectangular Callout 81">
            <a:extLst>
              <a:ext uri="{FF2B5EF4-FFF2-40B4-BE49-F238E27FC236}">
                <a16:creationId xmlns:a16="http://schemas.microsoft.com/office/drawing/2014/main" id="{018D9628-916B-B86D-9C60-A89EAB7ED5E5}"/>
              </a:ext>
            </a:extLst>
          </p:cNvPr>
          <p:cNvSpPr/>
          <p:nvPr/>
        </p:nvSpPr>
        <p:spPr>
          <a:xfrm>
            <a:off x="2898826" y="3355059"/>
            <a:ext cx="2530763" cy="1467130"/>
          </a:xfrm>
          <a:prstGeom prst="wedgeRoundRectCallout">
            <a:avLst>
              <a:gd name="adj1" fmla="val 11277"/>
              <a:gd name="adj2" fmla="val 65878"/>
              <a:gd name="adj3" fmla="val 16667"/>
            </a:avLst>
          </a:prstGeom>
          <a:solidFill>
            <a:srgbClr val="6C175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83" name="TextBox 82">
            <a:extLst>
              <a:ext uri="{FF2B5EF4-FFF2-40B4-BE49-F238E27FC236}">
                <a16:creationId xmlns:a16="http://schemas.microsoft.com/office/drawing/2014/main" id="{03231483-6D02-F636-AE8F-7D8BC772DCEE}"/>
              </a:ext>
            </a:extLst>
          </p:cNvPr>
          <p:cNvSpPr txBox="1"/>
          <p:nvPr/>
        </p:nvSpPr>
        <p:spPr>
          <a:xfrm>
            <a:off x="2930076" y="3416618"/>
            <a:ext cx="2499513" cy="1323439"/>
          </a:xfrm>
          <a:prstGeom prst="rect">
            <a:avLst/>
          </a:prstGeom>
          <a:noFill/>
        </p:spPr>
        <p:txBody>
          <a:bodyPr wrap="square" rtlCol="0">
            <a:spAutoFit/>
          </a:bodyPr>
          <a:lstStyle/>
          <a:p>
            <a:pPr algn="ctr"/>
            <a:r>
              <a:rPr lang="en-AU" sz="2000" b="1" dirty="0">
                <a:solidFill>
                  <a:schemeClr val="bg1"/>
                </a:solidFill>
              </a:rPr>
              <a:t>How do we improve known treatments to make them better for patients?</a:t>
            </a:r>
          </a:p>
        </p:txBody>
      </p:sp>
      <p:sp>
        <p:nvSpPr>
          <p:cNvPr id="84" name="Rounded Rectangular Callout 83">
            <a:extLst>
              <a:ext uri="{FF2B5EF4-FFF2-40B4-BE49-F238E27FC236}">
                <a16:creationId xmlns:a16="http://schemas.microsoft.com/office/drawing/2014/main" id="{2BAF4815-DA52-5A88-86AB-E9DB3F749C63}"/>
              </a:ext>
            </a:extLst>
          </p:cNvPr>
          <p:cNvSpPr/>
          <p:nvPr/>
        </p:nvSpPr>
        <p:spPr>
          <a:xfrm>
            <a:off x="766165" y="4915503"/>
            <a:ext cx="2639543" cy="1552041"/>
          </a:xfrm>
          <a:prstGeom prst="wedgeRoundRectCallout">
            <a:avLst>
              <a:gd name="adj1" fmla="val 61277"/>
              <a:gd name="adj2" fmla="val 3716"/>
              <a:gd name="adj3" fmla="val 16667"/>
            </a:avLst>
          </a:prstGeom>
          <a:solidFill>
            <a:srgbClr val="B43E97"/>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AU"/>
          </a:p>
        </p:txBody>
      </p:sp>
      <p:sp>
        <p:nvSpPr>
          <p:cNvPr id="85" name="TextBox 84">
            <a:extLst>
              <a:ext uri="{FF2B5EF4-FFF2-40B4-BE49-F238E27FC236}">
                <a16:creationId xmlns:a16="http://schemas.microsoft.com/office/drawing/2014/main" id="{56B50E8E-BF8A-D503-18C4-92CB566ED5FC}"/>
              </a:ext>
            </a:extLst>
          </p:cNvPr>
          <p:cNvSpPr txBox="1"/>
          <p:nvPr/>
        </p:nvSpPr>
        <p:spPr>
          <a:xfrm>
            <a:off x="766164" y="5022752"/>
            <a:ext cx="2639543" cy="1323439"/>
          </a:xfrm>
          <a:prstGeom prst="rect">
            <a:avLst/>
          </a:prstGeom>
          <a:noFill/>
        </p:spPr>
        <p:txBody>
          <a:bodyPr wrap="square" rtlCol="0">
            <a:spAutoFit/>
          </a:bodyPr>
          <a:lstStyle/>
          <a:p>
            <a:pPr algn="ctr"/>
            <a:r>
              <a:rPr lang="en-AU" sz="2000" b="1" dirty="0">
                <a:solidFill>
                  <a:schemeClr val="bg1"/>
                </a:solidFill>
              </a:rPr>
              <a:t>How do we establish what treatments are more effective than others?</a:t>
            </a:r>
          </a:p>
        </p:txBody>
      </p:sp>
    </p:spTree>
    <p:custDataLst>
      <p:tags r:id="rId1"/>
    </p:custDataLst>
    <p:extLst>
      <p:ext uri="{BB962C8B-B14F-4D97-AF65-F5344CB8AC3E}">
        <p14:creationId xmlns:p14="http://schemas.microsoft.com/office/powerpoint/2010/main" val="143095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3A502EE5-2818-C223-ABD1-1F995B31F135}"/>
              </a:ext>
            </a:extLst>
          </p:cNvPr>
          <p:cNvSpPr/>
          <p:nvPr/>
        </p:nvSpPr>
        <p:spPr>
          <a:xfrm>
            <a:off x="6377750" y="1470373"/>
            <a:ext cx="5563105" cy="5288236"/>
          </a:xfrm>
          <a:prstGeom prst="roundRect">
            <a:avLst>
              <a:gd name="adj" fmla="val 7724"/>
            </a:avLst>
          </a:prstGeom>
          <a:solidFill>
            <a:schemeClr val="accent5">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9454" y="426782"/>
            <a:ext cx="10440000" cy="900000"/>
          </a:xfrm>
        </p:spPr>
        <p:txBody>
          <a:bodyPr/>
          <a:lstStyle/>
          <a:p>
            <a:r>
              <a:rPr lang="en-AU" dirty="0">
                <a:solidFill>
                  <a:schemeClr val="tx1"/>
                </a:solidFill>
              </a:rPr>
              <a:t>Types of Trials</a:t>
            </a:r>
          </a:p>
        </p:txBody>
      </p:sp>
      <p:sp>
        <p:nvSpPr>
          <p:cNvPr id="7" name="Rounded Rectangle 6">
            <a:extLst>
              <a:ext uri="{FF2B5EF4-FFF2-40B4-BE49-F238E27FC236}">
                <a16:creationId xmlns:a16="http://schemas.microsoft.com/office/drawing/2014/main" id="{A6A2DFBF-F47B-1C0D-3CEA-0FA1CD58A751}"/>
              </a:ext>
            </a:extLst>
          </p:cNvPr>
          <p:cNvSpPr/>
          <p:nvPr/>
        </p:nvSpPr>
        <p:spPr>
          <a:xfrm>
            <a:off x="734684" y="1470373"/>
            <a:ext cx="5189403" cy="5288236"/>
          </a:xfrm>
          <a:prstGeom prst="roundRect">
            <a:avLst>
              <a:gd name="adj" fmla="val 7724"/>
            </a:avLst>
          </a:prstGeom>
          <a:solidFill>
            <a:schemeClr val="accent2">
              <a:lumMod val="10000"/>
              <a:lumOff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EBE212-B923-4612-ADD3-CA64F1D8F06C}"/>
              </a:ext>
            </a:extLst>
          </p:cNvPr>
          <p:cNvSpPr txBox="1"/>
          <p:nvPr/>
        </p:nvSpPr>
        <p:spPr>
          <a:xfrm>
            <a:off x="2091582" y="1490791"/>
            <a:ext cx="2484976" cy="830997"/>
          </a:xfrm>
          <a:prstGeom prst="rect">
            <a:avLst/>
          </a:prstGeom>
          <a:noFill/>
        </p:spPr>
        <p:txBody>
          <a:bodyPr wrap="none" rtlCol="0">
            <a:spAutoFit/>
          </a:bodyPr>
          <a:lstStyle/>
          <a:p>
            <a:pPr algn="ctr"/>
            <a:r>
              <a:rPr lang="en-US" sz="2800" b="1" dirty="0"/>
              <a:t>Interventional: </a:t>
            </a:r>
          </a:p>
          <a:p>
            <a:pPr algn="ctr"/>
            <a:r>
              <a:rPr lang="en-US" sz="2000" dirty="0"/>
              <a:t>Discover the effects of</a:t>
            </a:r>
            <a:endParaRPr lang="en-US" sz="3200" dirty="0"/>
          </a:p>
        </p:txBody>
      </p:sp>
      <p:grpSp>
        <p:nvGrpSpPr>
          <p:cNvPr id="26" name="Group 25">
            <a:extLst>
              <a:ext uri="{FF2B5EF4-FFF2-40B4-BE49-F238E27FC236}">
                <a16:creationId xmlns:a16="http://schemas.microsoft.com/office/drawing/2014/main" id="{F84D5AD2-4516-8ADA-9ABD-E49ACBE36125}"/>
              </a:ext>
            </a:extLst>
          </p:cNvPr>
          <p:cNvGrpSpPr>
            <a:grpSpLocks noChangeAspect="1"/>
          </p:cNvGrpSpPr>
          <p:nvPr/>
        </p:nvGrpSpPr>
        <p:grpSpPr>
          <a:xfrm>
            <a:off x="3736368" y="4403779"/>
            <a:ext cx="1296000" cy="1296000"/>
            <a:chOff x="5531352" y="5413512"/>
            <a:chExt cx="1800000" cy="1800000"/>
          </a:xfrm>
        </p:grpSpPr>
        <p:sp>
          <p:nvSpPr>
            <p:cNvPr id="14" name="Rounded Rectangle 13">
              <a:extLst>
                <a:ext uri="{FF2B5EF4-FFF2-40B4-BE49-F238E27FC236}">
                  <a16:creationId xmlns:a16="http://schemas.microsoft.com/office/drawing/2014/main" id="{614DA6A9-65F1-EC6B-7238-F042871B1FB2}"/>
                </a:ext>
              </a:extLst>
            </p:cNvPr>
            <p:cNvSpPr/>
            <p:nvPr/>
          </p:nvSpPr>
          <p:spPr>
            <a:xfrm>
              <a:off x="5531352" y="5413512"/>
              <a:ext cx="1800000" cy="1800000"/>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Shape&#10;&#10;Description automatically generated with low confidence">
              <a:extLst>
                <a:ext uri="{FF2B5EF4-FFF2-40B4-BE49-F238E27FC236}">
                  <a16:creationId xmlns:a16="http://schemas.microsoft.com/office/drawing/2014/main" id="{B9519DE4-8128-4CC5-0BA1-69F22185ECC1}"/>
                </a:ext>
              </a:extLst>
            </p:cNvPr>
            <p:cNvPicPr>
              <a:picLocks noChangeAspect="1"/>
            </p:cNvPicPr>
            <p:nvPr/>
          </p:nvPicPr>
          <p:blipFill rotWithShape="1">
            <a:blip r:embed="rId4"/>
            <a:srcRect l="11761" r="12184" b="21006"/>
            <a:stretch/>
          </p:blipFill>
          <p:spPr>
            <a:xfrm>
              <a:off x="5698435" y="5556481"/>
              <a:ext cx="1457740" cy="1514061"/>
            </a:xfrm>
            <a:prstGeom prst="rect">
              <a:avLst/>
            </a:prstGeom>
          </p:spPr>
        </p:pic>
      </p:grpSp>
      <p:grpSp>
        <p:nvGrpSpPr>
          <p:cNvPr id="24" name="Group 23">
            <a:extLst>
              <a:ext uri="{FF2B5EF4-FFF2-40B4-BE49-F238E27FC236}">
                <a16:creationId xmlns:a16="http://schemas.microsoft.com/office/drawing/2014/main" id="{FA643E9A-F1EC-1908-CAC7-FE536D9F5FCB}"/>
              </a:ext>
            </a:extLst>
          </p:cNvPr>
          <p:cNvGrpSpPr>
            <a:grpSpLocks noChangeAspect="1"/>
          </p:cNvGrpSpPr>
          <p:nvPr/>
        </p:nvGrpSpPr>
        <p:grpSpPr>
          <a:xfrm>
            <a:off x="3757920" y="2321788"/>
            <a:ext cx="1296001" cy="1296000"/>
            <a:chOff x="5531351" y="2822713"/>
            <a:chExt cx="1800001" cy="1800000"/>
          </a:xfrm>
        </p:grpSpPr>
        <p:sp>
          <p:nvSpPr>
            <p:cNvPr id="12" name="Rounded Rectangle 11">
              <a:extLst>
                <a:ext uri="{FF2B5EF4-FFF2-40B4-BE49-F238E27FC236}">
                  <a16:creationId xmlns:a16="http://schemas.microsoft.com/office/drawing/2014/main" id="{8D77CC3D-8765-FF5A-382B-07CC5F499786}"/>
                </a:ext>
              </a:extLst>
            </p:cNvPr>
            <p:cNvSpPr/>
            <p:nvPr/>
          </p:nvSpPr>
          <p:spPr>
            <a:xfrm>
              <a:off x="5531352" y="2822713"/>
              <a:ext cx="1800000" cy="1800000"/>
            </a:xfrm>
            <a:prstGeom prst="round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hape&#10;&#10;Description automatically generated with low confidence">
              <a:extLst>
                <a:ext uri="{FF2B5EF4-FFF2-40B4-BE49-F238E27FC236}">
                  <a16:creationId xmlns:a16="http://schemas.microsoft.com/office/drawing/2014/main" id="{BB4DAA06-503F-BCC1-AC9E-23DE5A073822}"/>
                </a:ext>
              </a:extLst>
            </p:cNvPr>
            <p:cNvPicPr>
              <a:picLocks noChangeAspect="1"/>
            </p:cNvPicPr>
            <p:nvPr/>
          </p:nvPicPr>
          <p:blipFill rotWithShape="1">
            <a:blip r:embed="rId5"/>
            <a:srcRect l="9752" t="16087" r="9453" b="37754"/>
            <a:stretch/>
          </p:blipFill>
          <p:spPr>
            <a:xfrm>
              <a:off x="5531351" y="3151645"/>
              <a:ext cx="1800000" cy="1028369"/>
            </a:xfrm>
            <a:prstGeom prst="rect">
              <a:avLst/>
            </a:prstGeom>
          </p:spPr>
        </p:pic>
      </p:grpSp>
      <p:grpSp>
        <p:nvGrpSpPr>
          <p:cNvPr id="23" name="Group 22">
            <a:extLst>
              <a:ext uri="{FF2B5EF4-FFF2-40B4-BE49-F238E27FC236}">
                <a16:creationId xmlns:a16="http://schemas.microsoft.com/office/drawing/2014/main" id="{D78586FC-467B-58E9-7AC1-AB5A575AFE29}"/>
              </a:ext>
            </a:extLst>
          </p:cNvPr>
          <p:cNvGrpSpPr>
            <a:grpSpLocks noChangeAspect="1"/>
          </p:cNvGrpSpPr>
          <p:nvPr/>
        </p:nvGrpSpPr>
        <p:grpSpPr>
          <a:xfrm>
            <a:off x="1575501" y="2326807"/>
            <a:ext cx="1296000" cy="1296000"/>
            <a:chOff x="900059" y="2822713"/>
            <a:chExt cx="1800000" cy="1800000"/>
          </a:xfrm>
        </p:grpSpPr>
        <p:sp>
          <p:nvSpPr>
            <p:cNvPr id="11" name="Rounded Rectangle 10">
              <a:extLst>
                <a:ext uri="{FF2B5EF4-FFF2-40B4-BE49-F238E27FC236}">
                  <a16:creationId xmlns:a16="http://schemas.microsoft.com/office/drawing/2014/main" id="{CC5854DF-515A-1FC4-CB33-BA761301663B}"/>
                </a:ext>
              </a:extLst>
            </p:cNvPr>
            <p:cNvSpPr/>
            <p:nvPr/>
          </p:nvSpPr>
          <p:spPr>
            <a:xfrm>
              <a:off x="900059" y="2822713"/>
              <a:ext cx="1800000" cy="1800000"/>
            </a:xfrm>
            <a:prstGeom prst="roundRect">
              <a:avLst/>
            </a:prstGeom>
            <a:solidFill>
              <a:srgbClr val="FAC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10;&#10;Description automatically generated with low confidence">
              <a:extLst>
                <a:ext uri="{FF2B5EF4-FFF2-40B4-BE49-F238E27FC236}">
                  <a16:creationId xmlns:a16="http://schemas.microsoft.com/office/drawing/2014/main" id="{42C2A445-A396-1C29-3AEE-1D55A6898529}"/>
                </a:ext>
              </a:extLst>
            </p:cNvPr>
            <p:cNvPicPr>
              <a:picLocks noChangeAspect="1"/>
            </p:cNvPicPr>
            <p:nvPr/>
          </p:nvPicPr>
          <p:blipFill rotWithShape="1">
            <a:blip r:embed="rId6"/>
            <a:srcRect l="7204" r="14594" b="19516"/>
            <a:stretch/>
          </p:blipFill>
          <p:spPr>
            <a:xfrm>
              <a:off x="1078547" y="2969251"/>
              <a:ext cx="1483628" cy="1526931"/>
            </a:xfrm>
            <a:prstGeom prst="rect">
              <a:avLst/>
            </a:prstGeom>
          </p:spPr>
        </p:pic>
      </p:grpSp>
      <p:grpSp>
        <p:nvGrpSpPr>
          <p:cNvPr id="25" name="Group 24">
            <a:extLst>
              <a:ext uri="{FF2B5EF4-FFF2-40B4-BE49-F238E27FC236}">
                <a16:creationId xmlns:a16="http://schemas.microsoft.com/office/drawing/2014/main" id="{FCB80DC1-65C0-1589-0D06-03B68D1B6A41}"/>
              </a:ext>
            </a:extLst>
          </p:cNvPr>
          <p:cNvGrpSpPr>
            <a:grpSpLocks noChangeAspect="1"/>
          </p:cNvGrpSpPr>
          <p:nvPr/>
        </p:nvGrpSpPr>
        <p:grpSpPr>
          <a:xfrm>
            <a:off x="1583361" y="4379838"/>
            <a:ext cx="1296000" cy="1296000"/>
            <a:chOff x="896616" y="5413512"/>
            <a:chExt cx="1800000" cy="1800000"/>
          </a:xfrm>
        </p:grpSpPr>
        <p:sp>
          <p:nvSpPr>
            <p:cNvPr id="13" name="Rounded Rectangle 12">
              <a:extLst>
                <a:ext uri="{FF2B5EF4-FFF2-40B4-BE49-F238E27FC236}">
                  <a16:creationId xmlns:a16="http://schemas.microsoft.com/office/drawing/2014/main" id="{9FF68CC7-4BDD-36B7-784C-032641639B5A}"/>
                </a:ext>
              </a:extLst>
            </p:cNvPr>
            <p:cNvSpPr/>
            <p:nvPr/>
          </p:nvSpPr>
          <p:spPr>
            <a:xfrm>
              <a:off x="896616" y="5413512"/>
              <a:ext cx="1800000" cy="1800000"/>
            </a:xfrm>
            <a:prstGeom prst="roundRect">
              <a:avLst/>
            </a:prstGeom>
            <a:solidFill>
              <a:srgbClr val="41C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with low confidence">
              <a:extLst>
                <a:ext uri="{FF2B5EF4-FFF2-40B4-BE49-F238E27FC236}">
                  <a16:creationId xmlns:a16="http://schemas.microsoft.com/office/drawing/2014/main" id="{59E3F8F0-63E5-B23B-EE46-40E802E894A0}"/>
                </a:ext>
              </a:extLst>
            </p:cNvPr>
            <p:cNvPicPr>
              <a:picLocks noChangeAspect="1"/>
            </p:cNvPicPr>
            <p:nvPr/>
          </p:nvPicPr>
          <p:blipFill rotWithShape="1">
            <a:blip r:embed="rId7"/>
            <a:srcRect l="14782" t="9069" r="16013" b="27714"/>
            <a:stretch/>
          </p:blipFill>
          <p:spPr>
            <a:xfrm>
              <a:off x="946488" y="5594680"/>
              <a:ext cx="1615687" cy="1475862"/>
            </a:xfrm>
            <a:prstGeom prst="rect">
              <a:avLst/>
            </a:prstGeom>
          </p:spPr>
        </p:pic>
      </p:grpSp>
      <p:sp>
        <p:nvSpPr>
          <p:cNvPr id="19" name="TextBox 18">
            <a:extLst>
              <a:ext uri="{FF2B5EF4-FFF2-40B4-BE49-F238E27FC236}">
                <a16:creationId xmlns:a16="http://schemas.microsoft.com/office/drawing/2014/main" id="{25A553B8-388D-ED88-7FFF-9A9297AA842C}"/>
              </a:ext>
            </a:extLst>
          </p:cNvPr>
          <p:cNvSpPr txBox="1"/>
          <p:nvPr/>
        </p:nvSpPr>
        <p:spPr>
          <a:xfrm>
            <a:off x="1487760" y="3733506"/>
            <a:ext cx="1369606" cy="400110"/>
          </a:xfrm>
          <a:prstGeom prst="rect">
            <a:avLst/>
          </a:prstGeom>
          <a:noFill/>
        </p:spPr>
        <p:txBody>
          <a:bodyPr wrap="none" rtlCol="0">
            <a:spAutoFit/>
          </a:bodyPr>
          <a:lstStyle/>
          <a:p>
            <a:pPr algn="ctr"/>
            <a:r>
              <a:rPr lang="en-US" sz="2000" dirty="0"/>
              <a:t>Medication</a:t>
            </a:r>
          </a:p>
        </p:txBody>
      </p:sp>
      <p:sp>
        <p:nvSpPr>
          <p:cNvPr id="20" name="TextBox 19">
            <a:extLst>
              <a:ext uri="{FF2B5EF4-FFF2-40B4-BE49-F238E27FC236}">
                <a16:creationId xmlns:a16="http://schemas.microsoft.com/office/drawing/2014/main" id="{F7E9EBF0-4BC7-322E-67D7-2ED17C2501B9}"/>
              </a:ext>
            </a:extLst>
          </p:cNvPr>
          <p:cNvSpPr txBox="1"/>
          <p:nvPr/>
        </p:nvSpPr>
        <p:spPr>
          <a:xfrm>
            <a:off x="3285256" y="3763124"/>
            <a:ext cx="2362148" cy="400110"/>
          </a:xfrm>
          <a:prstGeom prst="rect">
            <a:avLst/>
          </a:prstGeom>
          <a:noFill/>
        </p:spPr>
        <p:txBody>
          <a:bodyPr wrap="square" rtlCol="0">
            <a:spAutoFit/>
          </a:bodyPr>
          <a:lstStyle/>
          <a:p>
            <a:pPr algn="ctr"/>
            <a:r>
              <a:rPr lang="en-US" sz="2000" dirty="0"/>
              <a:t>Surgical Procedures</a:t>
            </a:r>
          </a:p>
        </p:txBody>
      </p:sp>
      <p:sp>
        <p:nvSpPr>
          <p:cNvPr id="21" name="TextBox 20">
            <a:extLst>
              <a:ext uri="{FF2B5EF4-FFF2-40B4-BE49-F238E27FC236}">
                <a16:creationId xmlns:a16="http://schemas.microsoft.com/office/drawing/2014/main" id="{2405951D-6FF3-9EBF-BDF1-B9E83E415945}"/>
              </a:ext>
            </a:extLst>
          </p:cNvPr>
          <p:cNvSpPr txBox="1"/>
          <p:nvPr/>
        </p:nvSpPr>
        <p:spPr>
          <a:xfrm>
            <a:off x="1199794" y="5736630"/>
            <a:ext cx="1945537" cy="400110"/>
          </a:xfrm>
          <a:prstGeom prst="rect">
            <a:avLst/>
          </a:prstGeom>
          <a:noFill/>
        </p:spPr>
        <p:txBody>
          <a:bodyPr wrap="square" rtlCol="0">
            <a:spAutoFit/>
          </a:bodyPr>
          <a:lstStyle/>
          <a:p>
            <a:pPr algn="ctr"/>
            <a:r>
              <a:rPr lang="en-US" sz="2000" dirty="0"/>
              <a:t>Medical Devices</a:t>
            </a:r>
          </a:p>
        </p:txBody>
      </p:sp>
      <p:sp>
        <p:nvSpPr>
          <p:cNvPr id="22" name="TextBox 21">
            <a:extLst>
              <a:ext uri="{FF2B5EF4-FFF2-40B4-BE49-F238E27FC236}">
                <a16:creationId xmlns:a16="http://schemas.microsoft.com/office/drawing/2014/main" id="{70A37CBF-D868-DD7F-20B3-50DF6C24AA59}"/>
              </a:ext>
            </a:extLst>
          </p:cNvPr>
          <p:cNvSpPr txBox="1"/>
          <p:nvPr/>
        </p:nvSpPr>
        <p:spPr>
          <a:xfrm>
            <a:off x="3145331" y="5736630"/>
            <a:ext cx="2648477" cy="400110"/>
          </a:xfrm>
          <a:prstGeom prst="rect">
            <a:avLst/>
          </a:prstGeom>
          <a:noFill/>
        </p:spPr>
        <p:txBody>
          <a:bodyPr wrap="square" rtlCol="0">
            <a:spAutoFit/>
          </a:bodyPr>
          <a:lstStyle/>
          <a:p>
            <a:pPr algn="ctr"/>
            <a:r>
              <a:rPr lang="en-AU" sz="2000" dirty="0"/>
              <a:t>Behavioural Treatment</a:t>
            </a:r>
          </a:p>
        </p:txBody>
      </p:sp>
      <p:sp>
        <p:nvSpPr>
          <p:cNvPr id="29" name="TextBox 28">
            <a:extLst>
              <a:ext uri="{FF2B5EF4-FFF2-40B4-BE49-F238E27FC236}">
                <a16:creationId xmlns:a16="http://schemas.microsoft.com/office/drawing/2014/main" id="{EFF9D268-F7EE-D709-AF8E-39A4C004DBB7}"/>
              </a:ext>
            </a:extLst>
          </p:cNvPr>
          <p:cNvSpPr txBox="1"/>
          <p:nvPr/>
        </p:nvSpPr>
        <p:spPr>
          <a:xfrm>
            <a:off x="1708029" y="6327714"/>
            <a:ext cx="3154453" cy="400110"/>
          </a:xfrm>
          <a:prstGeom prst="rect">
            <a:avLst/>
          </a:prstGeom>
          <a:noFill/>
        </p:spPr>
        <p:txBody>
          <a:bodyPr wrap="none" rtlCol="0">
            <a:spAutoFit/>
          </a:bodyPr>
          <a:lstStyle/>
          <a:p>
            <a:pPr algn="ctr"/>
            <a:r>
              <a:rPr lang="en-US" sz="2000" dirty="0"/>
              <a:t>in assigned groups of people</a:t>
            </a:r>
          </a:p>
        </p:txBody>
      </p:sp>
      <p:sp>
        <p:nvSpPr>
          <p:cNvPr id="31" name="TextBox 30">
            <a:extLst>
              <a:ext uri="{FF2B5EF4-FFF2-40B4-BE49-F238E27FC236}">
                <a16:creationId xmlns:a16="http://schemas.microsoft.com/office/drawing/2014/main" id="{FE50577C-0ACC-4BA8-E639-4ACDDDA230AB}"/>
              </a:ext>
            </a:extLst>
          </p:cNvPr>
          <p:cNvSpPr txBox="1"/>
          <p:nvPr/>
        </p:nvSpPr>
        <p:spPr>
          <a:xfrm>
            <a:off x="7432992" y="1496789"/>
            <a:ext cx="3862391" cy="830997"/>
          </a:xfrm>
          <a:prstGeom prst="rect">
            <a:avLst/>
          </a:prstGeom>
          <a:noFill/>
        </p:spPr>
        <p:txBody>
          <a:bodyPr wrap="square" rtlCol="0">
            <a:spAutoFit/>
          </a:bodyPr>
          <a:lstStyle/>
          <a:p>
            <a:pPr algn="ctr"/>
            <a:r>
              <a:rPr lang="en-US" sz="2800" b="1" dirty="0"/>
              <a:t>Observational:</a:t>
            </a:r>
            <a:endParaRPr lang="en-US" sz="2800" dirty="0"/>
          </a:p>
          <a:p>
            <a:pPr algn="ctr"/>
            <a:r>
              <a:rPr lang="en-US" sz="2000" dirty="0"/>
              <a:t>Discover patient outcomes through</a:t>
            </a:r>
            <a:endParaRPr lang="en-US" sz="2800" dirty="0"/>
          </a:p>
        </p:txBody>
      </p:sp>
      <p:grpSp>
        <p:nvGrpSpPr>
          <p:cNvPr id="35" name="Group 34">
            <a:extLst>
              <a:ext uri="{FF2B5EF4-FFF2-40B4-BE49-F238E27FC236}">
                <a16:creationId xmlns:a16="http://schemas.microsoft.com/office/drawing/2014/main" id="{21BC6A7F-F35A-E293-8C48-9BFE19CD91FD}"/>
              </a:ext>
            </a:extLst>
          </p:cNvPr>
          <p:cNvGrpSpPr>
            <a:grpSpLocks noChangeAspect="1"/>
          </p:cNvGrpSpPr>
          <p:nvPr/>
        </p:nvGrpSpPr>
        <p:grpSpPr>
          <a:xfrm>
            <a:off x="7315875" y="2395124"/>
            <a:ext cx="1296000" cy="1296000"/>
            <a:chOff x="6642539" y="2297444"/>
            <a:chExt cx="1800000" cy="1800000"/>
          </a:xfrm>
        </p:grpSpPr>
        <p:sp>
          <p:nvSpPr>
            <p:cNvPr id="33" name="Rounded Rectangle 32">
              <a:extLst>
                <a:ext uri="{FF2B5EF4-FFF2-40B4-BE49-F238E27FC236}">
                  <a16:creationId xmlns:a16="http://schemas.microsoft.com/office/drawing/2014/main" id="{A2DB7AAA-EA3E-229E-CF04-E176955A1932}"/>
                </a:ext>
              </a:extLst>
            </p:cNvPr>
            <p:cNvSpPr/>
            <p:nvPr/>
          </p:nvSpPr>
          <p:spPr>
            <a:xfrm>
              <a:off x="6642539" y="2297444"/>
              <a:ext cx="1800000" cy="1800000"/>
            </a:xfrm>
            <a:prstGeom prst="roundRect">
              <a:avLst/>
            </a:prstGeom>
            <a:solidFill>
              <a:srgbClr val="41C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Shape&#10;&#10;Description automatically generated with low confidence">
              <a:extLst>
                <a:ext uri="{FF2B5EF4-FFF2-40B4-BE49-F238E27FC236}">
                  <a16:creationId xmlns:a16="http://schemas.microsoft.com/office/drawing/2014/main" id="{3FEC09AD-DD64-7E7A-C750-AD1929CBFDD5}"/>
                </a:ext>
              </a:extLst>
            </p:cNvPr>
            <p:cNvPicPr>
              <a:picLocks noChangeAspect="1"/>
            </p:cNvPicPr>
            <p:nvPr/>
          </p:nvPicPr>
          <p:blipFill rotWithShape="1">
            <a:blip r:embed="rId8"/>
            <a:srcRect l="16494" r="14819" b="18323"/>
            <a:stretch/>
          </p:blipFill>
          <p:spPr>
            <a:xfrm>
              <a:off x="6843571" y="2370373"/>
              <a:ext cx="1391049" cy="1654139"/>
            </a:xfrm>
            <a:prstGeom prst="rect">
              <a:avLst/>
            </a:prstGeom>
          </p:spPr>
        </p:pic>
      </p:grpSp>
      <p:sp>
        <p:nvSpPr>
          <p:cNvPr id="36" name="TextBox 35">
            <a:extLst>
              <a:ext uri="{FF2B5EF4-FFF2-40B4-BE49-F238E27FC236}">
                <a16:creationId xmlns:a16="http://schemas.microsoft.com/office/drawing/2014/main" id="{6BC938DF-0650-849C-6060-9FE80412C75B}"/>
              </a:ext>
            </a:extLst>
          </p:cNvPr>
          <p:cNvSpPr txBox="1"/>
          <p:nvPr/>
        </p:nvSpPr>
        <p:spPr>
          <a:xfrm>
            <a:off x="6880605" y="3606468"/>
            <a:ext cx="2148498" cy="707886"/>
          </a:xfrm>
          <a:prstGeom prst="rect">
            <a:avLst/>
          </a:prstGeom>
          <a:noFill/>
        </p:spPr>
        <p:txBody>
          <a:bodyPr wrap="square" rtlCol="0">
            <a:spAutoFit/>
          </a:bodyPr>
          <a:lstStyle/>
          <a:p>
            <a:pPr algn="ctr"/>
            <a:r>
              <a:rPr lang="en-US" sz="2000" dirty="0"/>
              <a:t>Access medical records</a:t>
            </a:r>
          </a:p>
        </p:txBody>
      </p:sp>
      <p:sp>
        <p:nvSpPr>
          <p:cNvPr id="37" name="TextBox 36">
            <a:extLst>
              <a:ext uri="{FF2B5EF4-FFF2-40B4-BE49-F238E27FC236}">
                <a16:creationId xmlns:a16="http://schemas.microsoft.com/office/drawing/2014/main" id="{7D874890-2DEF-D887-7817-B893844C6A30}"/>
              </a:ext>
            </a:extLst>
          </p:cNvPr>
          <p:cNvSpPr txBox="1"/>
          <p:nvPr/>
        </p:nvSpPr>
        <p:spPr>
          <a:xfrm>
            <a:off x="8948944" y="3606961"/>
            <a:ext cx="2699989" cy="707886"/>
          </a:xfrm>
          <a:prstGeom prst="rect">
            <a:avLst/>
          </a:prstGeom>
          <a:noFill/>
        </p:spPr>
        <p:txBody>
          <a:bodyPr wrap="square" rtlCol="0">
            <a:spAutoFit/>
          </a:bodyPr>
          <a:lstStyle/>
          <a:p>
            <a:pPr algn="ctr"/>
            <a:r>
              <a:rPr lang="en-US" sz="2000" dirty="0"/>
              <a:t>Observing current treatment effects</a:t>
            </a:r>
          </a:p>
        </p:txBody>
      </p:sp>
      <p:sp>
        <p:nvSpPr>
          <p:cNvPr id="38" name="TextBox 37">
            <a:extLst>
              <a:ext uri="{FF2B5EF4-FFF2-40B4-BE49-F238E27FC236}">
                <a16:creationId xmlns:a16="http://schemas.microsoft.com/office/drawing/2014/main" id="{076A1736-1AC3-AA2A-4D25-5B99A9D65F2F}"/>
              </a:ext>
            </a:extLst>
          </p:cNvPr>
          <p:cNvSpPr txBox="1"/>
          <p:nvPr/>
        </p:nvSpPr>
        <p:spPr>
          <a:xfrm>
            <a:off x="6733298" y="5681092"/>
            <a:ext cx="2322984" cy="707886"/>
          </a:xfrm>
          <a:prstGeom prst="rect">
            <a:avLst/>
          </a:prstGeom>
          <a:noFill/>
        </p:spPr>
        <p:txBody>
          <a:bodyPr wrap="square" rtlCol="0">
            <a:spAutoFit/>
          </a:bodyPr>
          <a:lstStyle/>
          <a:p>
            <a:pPr algn="ctr"/>
            <a:r>
              <a:rPr lang="en-US" sz="2000" dirty="0"/>
              <a:t>Track health outcomes over time</a:t>
            </a:r>
          </a:p>
        </p:txBody>
      </p:sp>
      <p:sp>
        <p:nvSpPr>
          <p:cNvPr id="39" name="TextBox 38">
            <a:extLst>
              <a:ext uri="{FF2B5EF4-FFF2-40B4-BE49-F238E27FC236}">
                <a16:creationId xmlns:a16="http://schemas.microsoft.com/office/drawing/2014/main" id="{2E040727-CC7B-B7E7-61D0-787C04269DB6}"/>
              </a:ext>
            </a:extLst>
          </p:cNvPr>
          <p:cNvSpPr txBox="1"/>
          <p:nvPr/>
        </p:nvSpPr>
        <p:spPr>
          <a:xfrm>
            <a:off x="9183382" y="5690231"/>
            <a:ext cx="2322985" cy="707886"/>
          </a:xfrm>
          <a:prstGeom prst="rect">
            <a:avLst/>
          </a:prstGeom>
          <a:noFill/>
        </p:spPr>
        <p:txBody>
          <a:bodyPr wrap="square" rtlCol="0">
            <a:spAutoFit/>
          </a:bodyPr>
          <a:lstStyle/>
          <a:p>
            <a:pPr algn="ctr"/>
            <a:r>
              <a:rPr lang="en-US" sz="2000" dirty="0"/>
              <a:t>Track effectiveness of a treatment</a:t>
            </a:r>
          </a:p>
        </p:txBody>
      </p:sp>
      <p:grpSp>
        <p:nvGrpSpPr>
          <p:cNvPr id="42" name="Group 41">
            <a:extLst>
              <a:ext uri="{FF2B5EF4-FFF2-40B4-BE49-F238E27FC236}">
                <a16:creationId xmlns:a16="http://schemas.microsoft.com/office/drawing/2014/main" id="{B28A3D0F-30B1-CA9B-2F67-228E28A8565A}"/>
              </a:ext>
            </a:extLst>
          </p:cNvPr>
          <p:cNvGrpSpPr>
            <a:grpSpLocks noChangeAspect="1"/>
          </p:cNvGrpSpPr>
          <p:nvPr/>
        </p:nvGrpSpPr>
        <p:grpSpPr>
          <a:xfrm>
            <a:off x="9628365" y="2400146"/>
            <a:ext cx="1296000" cy="1296000"/>
            <a:chOff x="8325312" y="3129808"/>
            <a:chExt cx="1800000" cy="1800000"/>
          </a:xfrm>
        </p:grpSpPr>
        <p:sp>
          <p:nvSpPr>
            <p:cNvPr id="40" name="Rounded Rectangle 39">
              <a:extLst>
                <a:ext uri="{FF2B5EF4-FFF2-40B4-BE49-F238E27FC236}">
                  <a16:creationId xmlns:a16="http://schemas.microsoft.com/office/drawing/2014/main" id="{10742F71-E883-BE6F-7E4A-57FEF23F17B6}"/>
                </a:ext>
              </a:extLst>
            </p:cNvPr>
            <p:cNvSpPr/>
            <p:nvPr/>
          </p:nvSpPr>
          <p:spPr>
            <a:xfrm>
              <a:off x="8325312" y="3129808"/>
              <a:ext cx="1800000" cy="1800000"/>
            </a:xfrm>
            <a:prstGeom prst="roundRect">
              <a:avLst/>
            </a:prstGeom>
            <a:solidFill>
              <a:srgbClr val="FAC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Shape&#10;&#10;Description automatically generated with low confidence">
              <a:extLst>
                <a:ext uri="{FF2B5EF4-FFF2-40B4-BE49-F238E27FC236}">
                  <a16:creationId xmlns:a16="http://schemas.microsoft.com/office/drawing/2014/main" id="{5C2AB42B-AD8A-E975-7634-EA8C7BBCFACB}"/>
                </a:ext>
              </a:extLst>
            </p:cNvPr>
            <p:cNvPicPr>
              <a:picLocks noChangeAspect="1"/>
            </p:cNvPicPr>
            <p:nvPr/>
          </p:nvPicPr>
          <p:blipFill rotWithShape="1">
            <a:blip r:embed="rId9"/>
            <a:srcRect l="12156" r="13925" b="27714"/>
            <a:stretch/>
          </p:blipFill>
          <p:spPr>
            <a:xfrm>
              <a:off x="8434965" y="3300239"/>
              <a:ext cx="1607198" cy="1571684"/>
            </a:xfrm>
            <a:prstGeom prst="rect">
              <a:avLst/>
            </a:prstGeom>
          </p:spPr>
        </p:pic>
      </p:grpSp>
      <p:grpSp>
        <p:nvGrpSpPr>
          <p:cNvPr id="46" name="Group 45">
            <a:extLst>
              <a:ext uri="{FF2B5EF4-FFF2-40B4-BE49-F238E27FC236}">
                <a16:creationId xmlns:a16="http://schemas.microsoft.com/office/drawing/2014/main" id="{4C5EB31C-7419-0659-595F-13FCC0CBDCEE}"/>
              </a:ext>
            </a:extLst>
          </p:cNvPr>
          <p:cNvGrpSpPr>
            <a:grpSpLocks noChangeAspect="1"/>
          </p:cNvGrpSpPr>
          <p:nvPr/>
        </p:nvGrpSpPr>
        <p:grpSpPr>
          <a:xfrm>
            <a:off x="7320788" y="4379838"/>
            <a:ext cx="1296000" cy="1296000"/>
            <a:chOff x="6787834" y="4206737"/>
            <a:chExt cx="1440000" cy="1440000"/>
          </a:xfrm>
        </p:grpSpPr>
        <p:sp>
          <p:nvSpPr>
            <p:cNvPr id="43" name="Rounded Rectangle 42">
              <a:extLst>
                <a:ext uri="{FF2B5EF4-FFF2-40B4-BE49-F238E27FC236}">
                  <a16:creationId xmlns:a16="http://schemas.microsoft.com/office/drawing/2014/main" id="{73733952-00D2-8E4E-7AF4-01F91A93ED00}"/>
                </a:ext>
              </a:extLst>
            </p:cNvPr>
            <p:cNvSpPr/>
            <p:nvPr/>
          </p:nvSpPr>
          <p:spPr>
            <a:xfrm>
              <a:off x="6787834" y="4206737"/>
              <a:ext cx="1440000" cy="1440000"/>
            </a:xfrm>
            <a:prstGeom prst="round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Shape&#10;&#10;Description automatically generated with low confidence">
              <a:extLst>
                <a:ext uri="{FF2B5EF4-FFF2-40B4-BE49-F238E27FC236}">
                  <a16:creationId xmlns:a16="http://schemas.microsoft.com/office/drawing/2014/main" id="{6E540C01-7407-ECE4-4EA3-884CAC054241}"/>
                </a:ext>
              </a:extLst>
            </p:cNvPr>
            <p:cNvPicPr>
              <a:picLocks noChangeAspect="1"/>
            </p:cNvPicPr>
            <p:nvPr/>
          </p:nvPicPr>
          <p:blipFill rotWithShape="1">
            <a:blip r:embed="rId10"/>
            <a:srcRect l="9115" r="7888" b="16404"/>
            <a:stretch/>
          </p:blipFill>
          <p:spPr>
            <a:xfrm>
              <a:off x="6891541" y="4282594"/>
              <a:ext cx="1259905" cy="1269010"/>
            </a:xfrm>
            <a:prstGeom prst="rect">
              <a:avLst/>
            </a:prstGeom>
          </p:spPr>
        </p:pic>
      </p:grpSp>
      <p:grpSp>
        <p:nvGrpSpPr>
          <p:cNvPr id="50" name="Group 49">
            <a:extLst>
              <a:ext uri="{FF2B5EF4-FFF2-40B4-BE49-F238E27FC236}">
                <a16:creationId xmlns:a16="http://schemas.microsoft.com/office/drawing/2014/main" id="{570158E1-EDBA-FEC9-2E27-20CA1154D747}"/>
              </a:ext>
            </a:extLst>
          </p:cNvPr>
          <p:cNvGrpSpPr>
            <a:grpSpLocks noChangeAspect="1"/>
          </p:cNvGrpSpPr>
          <p:nvPr/>
        </p:nvGrpSpPr>
        <p:grpSpPr>
          <a:xfrm>
            <a:off x="9696874" y="4379838"/>
            <a:ext cx="1296000" cy="1296000"/>
            <a:chOff x="10154842" y="1669774"/>
            <a:chExt cx="1800000" cy="1800000"/>
          </a:xfrm>
        </p:grpSpPr>
        <p:sp>
          <p:nvSpPr>
            <p:cNvPr id="51" name="Rounded Rectangle 50">
              <a:extLst>
                <a:ext uri="{FF2B5EF4-FFF2-40B4-BE49-F238E27FC236}">
                  <a16:creationId xmlns:a16="http://schemas.microsoft.com/office/drawing/2014/main" id="{77912405-325E-1DAC-6FD2-6FAECB7D6D6B}"/>
                </a:ext>
              </a:extLst>
            </p:cNvPr>
            <p:cNvSpPr/>
            <p:nvPr/>
          </p:nvSpPr>
          <p:spPr>
            <a:xfrm>
              <a:off x="10154842" y="1669774"/>
              <a:ext cx="1800000" cy="1800000"/>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Shape&#10;&#10;Description automatically generated with low confidence">
              <a:extLst>
                <a:ext uri="{FF2B5EF4-FFF2-40B4-BE49-F238E27FC236}">
                  <a16:creationId xmlns:a16="http://schemas.microsoft.com/office/drawing/2014/main" id="{E5F830A9-EDDF-517C-E893-6D025E743EE6}"/>
                </a:ext>
              </a:extLst>
            </p:cNvPr>
            <p:cNvPicPr>
              <a:picLocks noChangeAspect="1"/>
            </p:cNvPicPr>
            <p:nvPr/>
          </p:nvPicPr>
          <p:blipFill rotWithShape="1">
            <a:blip r:embed="rId11"/>
            <a:srcRect b="18323"/>
            <a:stretch/>
          </p:blipFill>
          <p:spPr>
            <a:xfrm>
              <a:off x="10223856" y="1856068"/>
              <a:ext cx="1662137" cy="1357584"/>
            </a:xfrm>
            <a:prstGeom prst="rect">
              <a:avLst/>
            </a:prstGeom>
          </p:spPr>
        </p:pic>
      </p:grpSp>
      <p:sp>
        <p:nvSpPr>
          <p:cNvPr id="53" name="TextBox 52">
            <a:extLst>
              <a:ext uri="{FF2B5EF4-FFF2-40B4-BE49-F238E27FC236}">
                <a16:creationId xmlns:a16="http://schemas.microsoft.com/office/drawing/2014/main" id="{DBFD1E68-A046-8C82-0F98-80EF135164B4}"/>
              </a:ext>
            </a:extLst>
          </p:cNvPr>
          <p:cNvSpPr txBox="1"/>
          <p:nvPr/>
        </p:nvSpPr>
        <p:spPr>
          <a:xfrm>
            <a:off x="7154433" y="6347598"/>
            <a:ext cx="4338715" cy="400110"/>
          </a:xfrm>
          <a:prstGeom prst="rect">
            <a:avLst/>
          </a:prstGeom>
          <a:noFill/>
        </p:spPr>
        <p:txBody>
          <a:bodyPr wrap="square" rtlCol="0">
            <a:spAutoFit/>
          </a:bodyPr>
          <a:lstStyle/>
          <a:p>
            <a:pPr algn="ctr"/>
            <a:r>
              <a:rPr lang="en-US" sz="2000" i="1" dirty="0"/>
              <a:t>without</a:t>
            </a:r>
            <a:r>
              <a:rPr lang="en-US" sz="2000" dirty="0"/>
              <a:t> intervening in their treatment</a:t>
            </a:r>
          </a:p>
        </p:txBody>
      </p:sp>
    </p:spTree>
    <p:custDataLst>
      <p:tags r:id="rId1"/>
    </p:custDataLst>
    <p:extLst>
      <p:ext uri="{BB962C8B-B14F-4D97-AF65-F5344CB8AC3E}">
        <p14:creationId xmlns:p14="http://schemas.microsoft.com/office/powerpoint/2010/main" val="363843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3D62CE49-D629-DF6E-5C46-E8DCD33E554C}"/>
              </a:ext>
            </a:extLst>
          </p:cNvPr>
          <p:cNvSpPr/>
          <p:nvPr/>
        </p:nvSpPr>
        <p:spPr>
          <a:xfrm>
            <a:off x="10246014" y="1177620"/>
            <a:ext cx="1707448" cy="4986104"/>
          </a:xfrm>
          <a:prstGeom prst="rect">
            <a:avLst/>
          </a:prstGeom>
          <a:solidFill>
            <a:schemeClr val="accent4">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D449B67A-3603-D718-6426-35382E7B7B42}"/>
              </a:ext>
            </a:extLst>
          </p:cNvPr>
          <p:cNvSpPr/>
          <p:nvPr/>
        </p:nvSpPr>
        <p:spPr>
          <a:xfrm>
            <a:off x="4148313" y="1177620"/>
            <a:ext cx="3225129" cy="4986104"/>
          </a:xfrm>
          <a:prstGeom prst="rect">
            <a:avLst/>
          </a:prstGeom>
          <a:solidFill>
            <a:schemeClr val="accent4">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D1ADB6F8-6DB9-086A-05B3-673AFEB2BA82}"/>
              </a:ext>
            </a:extLst>
          </p:cNvPr>
          <p:cNvSpPr/>
          <p:nvPr/>
        </p:nvSpPr>
        <p:spPr>
          <a:xfrm>
            <a:off x="7362597" y="1177620"/>
            <a:ext cx="2883419" cy="4986104"/>
          </a:xfrm>
          <a:prstGeom prst="rect">
            <a:avLst/>
          </a:prstGeom>
          <a:solidFill>
            <a:schemeClr val="accent3">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A1DBB51-5314-F148-CAD7-0C13D804F573}"/>
              </a:ext>
            </a:extLst>
          </p:cNvPr>
          <p:cNvSpPr/>
          <p:nvPr/>
        </p:nvSpPr>
        <p:spPr>
          <a:xfrm>
            <a:off x="1345811" y="1177620"/>
            <a:ext cx="2847202" cy="4986104"/>
          </a:xfrm>
          <a:prstGeom prst="rect">
            <a:avLst/>
          </a:prstGeom>
          <a:solidFill>
            <a:schemeClr val="accent3">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F6053B30-F0F4-E23B-38D2-22A2E8CE1D9D}"/>
              </a:ext>
            </a:extLst>
          </p:cNvPr>
          <p:cNvSpPr/>
          <p:nvPr/>
        </p:nvSpPr>
        <p:spPr>
          <a:xfrm>
            <a:off x="664817" y="1177621"/>
            <a:ext cx="681374" cy="498610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2DA502-6056-44D6-A345-72FDDEA427FC}"/>
              </a:ext>
            </a:extLst>
          </p:cNvPr>
          <p:cNvSpPr>
            <a:spLocks noGrp="1"/>
          </p:cNvSpPr>
          <p:nvPr>
            <p:ph type="title"/>
          </p:nvPr>
        </p:nvSpPr>
        <p:spPr>
          <a:xfrm>
            <a:off x="876300" y="504291"/>
            <a:ext cx="10440000" cy="673329"/>
          </a:xfrm>
        </p:spPr>
        <p:txBody>
          <a:bodyPr/>
          <a:lstStyle/>
          <a:p>
            <a:r>
              <a:rPr lang="en-AU" dirty="0">
                <a:solidFill>
                  <a:schemeClr val="tx1"/>
                </a:solidFill>
              </a:rPr>
              <a:t>Phases Of trials (focus on cancer)</a:t>
            </a:r>
          </a:p>
        </p:txBody>
      </p:sp>
      <p:sp>
        <p:nvSpPr>
          <p:cNvPr id="7" name="Rounded Rectangle 6">
            <a:extLst>
              <a:ext uri="{FF2B5EF4-FFF2-40B4-BE49-F238E27FC236}">
                <a16:creationId xmlns:a16="http://schemas.microsoft.com/office/drawing/2014/main" id="{4A9A033C-2F83-D131-051D-750942ADE48E}"/>
              </a:ext>
            </a:extLst>
          </p:cNvPr>
          <p:cNvSpPr/>
          <p:nvPr/>
        </p:nvSpPr>
        <p:spPr>
          <a:xfrm>
            <a:off x="655983" y="3487854"/>
            <a:ext cx="11297478" cy="252000"/>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8F8EA41-12FB-18C2-C08B-52A2339CAE61}"/>
              </a:ext>
            </a:extLst>
          </p:cNvPr>
          <p:cNvSpPr/>
          <p:nvPr/>
        </p:nvSpPr>
        <p:spPr>
          <a:xfrm>
            <a:off x="1497492" y="3427124"/>
            <a:ext cx="360000" cy="3600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747F64-FD5C-FD0E-8EC1-DF59600AEFBD}"/>
              </a:ext>
            </a:extLst>
          </p:cNvPr>
          <p:cNvSpPr/>
          <p:nvPr/>
        </p:nvSpPr>
        <p:spPr>
          <a:xfrm>
            <a:off x="4289057" y="3433854"/>
            <a:ext cx="360000" cy="3600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28A062-1E11-7364-AFB2-952C21E6D710}"/>
              </a:ext>
            </a:extLst>
          </p:cNvPr>
          <p:cNvSpPr/>
          <p:nvPr/>
        </p:nvSpPr>
        <p:spPr>
          <a:xfrm>
            <a:off x="7497469" y="3433854"/>
            <a:ext cx="360000" cy="3600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4C01FDF-F3B7-65D1-052B-78912E1AC786}"/>
              </a:ext>
            </a:extLst>
          </p:cNvPr>
          <p:cNvSpPr/>
          <p:nvPr/>
        </p:nvSpPr>
        <p:spPr>
          <a:xfrm>
            <a:off x="10523417" y="3433854"/>
            <a:ext cx="360000" cy="3600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243CF2-0494-8FC1-92B5-C2DBFA527A94}"/>
              </a:ext>
            </a:extLst>
          </p:cNvPr>
          <p:cNvSpPr txBox="1"/>
          <p:nvPr/>
        </p:nvSpPr>
        <p:spPr>
          <a:xfrm>
            <a:off x="1273700" y="3054888"/>
            <a:ext cx="944489" cy="400110"/>
          </a:xfrm>
          <a:prstGeom prst="rect">
            <a:avLst/>
          </a:prstGeom>
          <a:noFill/>
        </p:spPr>
        <p:txBody>
          <a:bodyPr wrap="none" rtlCol="0">
            <a:spAutoFit/>
          </a:bodyPr>
          <a:lstStyle/>
          <a:p>
            <a:pPr algn="ctr"/>
            <a:r>
              <a:rPr lang="en-US" sz="2000" b="1" dirty="0">
                <a:solidFill>
                  <a:schemeClr val="accent4">
                    <a:lumMod val="50000"/>
                  </a:schemeClr>
                </a:solidFill>
              </a:rPr>
              <a:t>Phase I</a:t>
            </a:r>
          </a:p>
        </p:txBody>
      </p:sp>
      <p:sp>
        <p:nvSpPr>
          <p:cNvPr id="14" name="TextBox 13">
            <a:extLst>
              <a:ext uri="{FF2B5EF4-FFF2-40B4-BE49-F238E27FC236}">
                <a16:creationId xmlns:a16="http://schemas.microsoft.com/office/drawing/2014/main" id="{E51B65BE-7969-FF6A-F095-2688D8DA6E35}"/>
              </a:ext>
            </a:extLst>
          </p:cNvPr>
          <p:cNvSpPr txBox="1"/>
          <p:nvPr/>
        </p:nvSpPr>
        <p:spPr>
          <a:xfrm>
            <a:off x="4129601" y="3049932"/>
            <a:ext cx="1013419" cy="400110"/>
          </a:xfrm>
          <a:prstGeom prst="rect">
            <a:avLst/>
          </a:prstGeom>
          <a:noFill/>
        </p:spPr>
        <p:txBody>
          <a:bodyPr wrap="none" rtlCol="0">
            <a:spAutoFit/>
          </a:bodyPr>
          <a:lstStyle/>
          <a:p>
            <a:pPr algn="ctr"/>
            <a:r>
              <a:rPr lang="en-US" sz="2000" b="1" dirty="0">
                <a:solidFill>
                  <a:schemeClr val="accent4">
                    <a:lumMod val="75000"/>
                  </a:schemeClr>
                </a:solidFill>
              </a:rPr>
              <a:t>Phase II</a:t>
            </a:r>
          </a:p>
        </p:txBody>
      </p:sp>
      <p:sp>
        <p:nvSpPr>
          <p:cNvPr id="15" name="TextBox 14">
            <a:extLst>
              <a:ext uri="{FF2B5EF4-FFF2-40B4-BE49-F238E27FC236}">
                <a16:creationId xmlns:a16="http://schemas.microsoft.com/office/drawing/2014/main" id="{A6609220-C3A9-A574-C3A4-27C0F15966A0}"/>
              </a:ext>
            </a:extLst>
          </p:cNvPr>
          <p:cNvSpPr txBox="1"/>
          <p:nvPr/>
        </p:nvSpPr>
        <p:spPr>
          <a:xfrm>
            <a:off x="7352474" y="3049932"/>
            <a:ext cx="1082348" cy="400110"/>
          </a:xfrm>
          <a:prstGeom prst="rect">
            <a:avLst/>
          </a:prstGeom>
          <a:noFill/>
        </p:spPr>
        <p:txBody>
          <a:bodyPr wrap="none" rtlCol="0">
            <a:spAutoFit/>
          </a:bodyPr>
          <a:lstStyle/>
          <a:p>
            <a:pPr algn="ctr"/>
            <a:r>
              <a:rPr lang="en-US" sz="2000" b="1" dirty="0">
                <a:solidFill>
                  <a:schemeClr val="accent3">
                    <a:lumMod val="50000"/>
                  </a:schemeClr>
                </a:solidFill>
              </a:rPr>
              <a:t>Phase III</a:t>
            </a:r>
          </a:p>
        </p:txBody>
      </p:sp>
      <p:sp>
        <p:nvSpPr>
          <p:cNvPr id="16" name="TextBox 15">
            <a:extLst>
              <a:ext uri="{FF2B5EF4-FFF2-40B4-BE49-F238E27FC236}">
                <a16:creationId xmlns:a16="http://schemas.microsoft.com/office/drawing/2014/main" id="{B8CEC07B-F8A9-CBCB-E162-D9D8970E4484}"/>
              </a:ext>
            </a:extLst>
          </p:cNvPr>
          <p:cNvSpPr txBox="1"/>
          <p:nvPr/>
        </p:nvSpPr>
        <p:spPr>
          <a:xfrm>
            <a:off x="10199162" y="3060744"/>
            <a:ext cx="1096775" cy="400110"/>
          </a:xfrm>
          <a:prstGeom prst="rect">
            <a:avLst/>
          </a:prstGeom>
          <a:noFill/>
        </p:spPr>
        <p:txBody>
          <a:bodyPr wrap="none" rtlCol="0">
            <a:spAutoFit/>
          </a:bodyPr>
          <a:lstStyle/>
          <a:p>
            <a:pPr algn="ctr"/>
            <a:r>
              <a:rPr lang="en-US" sz="2000" b="1" dirty="0">
                <a:solidFill>
                  <a:schemeClr val="accent3">
                    <a:lumMod val="75000"/>
                  </a:schemeClr>
                </a:solidFill>
              </a:rPr>
              <a:t>Phase IV</a:t>
            </a:r>
          </a:p>
        </p:txBody>
      </p:sp>
      <p:sp>
        <p:nvSpPr>
          <p:cNvPr id="17" name="TextBox 16">
            <a:extLst>
              <a:ext uri="{FF2B5EF4-FFF2-40B4-BE49-F238E27FC236}">
                <a16:creationId xmlns:a16="http://schemas.microsoft.com/office/drawing/2014/main" id="{2C2965CB-5C98-89CC-1445-9D8AB5F4A009}"/>
              </a:ext>
            </a:extLst>
          </p:cNvPr>
          <p:cNvSpPr txBox="1"/>
          <p:nvPr/>
        </p:nvSpPr>
        <p:spPr>
          <a:xfrm>
            <a:off x="8294669" y="3417792"/>
            <a:ext cx="543740" cy="369332"/>
          </a:xfrm>
          <a:prstGeom prst="rect">
            <a:avLst/>
          </a:prstGeom>
          <a:noFill/>
        </p:spPr>
        <p:txBody>
          <a:bodyPr wrap="none" rtlCol="0">
            <a:spAutoFit/>
          </a:bodyPr>
          <a:lstStyle/>
          <a:p>
            <a:pPr algn="ctr"/>
            <a:r>
              <a:rPr lang="en-US" b="1" dirty="0">
                <a:solidFill>
                  <a:schemeClr val="bg1"/>
                </a:solidFill>
              </a:rPr>
              <a:t>IND</a:t>
            </a:r>
          </a:p>
        </p:txBody>
      </p:sp>
      <p:cxnSp>
        <p:nvCxnSpPr>
          <p:cNvPr id="19" name="Straight Connector 18">
            <a:extLst>
              <a:ext uri="{FF2B5EF4-FFF2-40B4-BE49-F238E27FC236}">
                <a16:creationId xmlns:a16="http://schemas.microsoft.com/office/drawing/2014/main" id="{37183889-2832-6F0E-B4A2-A69BF89A9148}"/>
              </a:ext>
            </a:extLst>
          </p:cNvPr>
          <p:cNvCxnSpPr>
            <a:cxnSpLocks/>
          </p:cNvCxnSpPr>
          <p:nvPr/>
        </p:nvCxnSpPr>
        <p:spPr>
          <a:xfrm>
            <a:off x="7951305" y="3587350"/>
            <a:ext cx="313298"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1AD2E6-A826-2447-4EAE-9547C123E94E}"/>
              </a:ext>
            </a:extLst>
          </p:cNvPr>
          <p:cNvCxnSpPr>
            <a:cxnSpLocks/>
          </p:cNvCxnSpPr>
          <p:nvPr/>
        </p:nvCxnSpPr>
        <p:spPr>
          <a:xfrm>
            <a:off x="8838409" y="3587350"/>
            <a:ext cx="477869" cy="0"/>
          </a:xfrm>
          <a:prstGeom prst="straightConnector1">
            <a:avLst/>
          </a:prstGeom>
          <a:ln w="381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Shape&#10;&#10;Description automatically generated with low confidence">
            <a:extLst>
              <a:ext uri="{FF2B5EF4-FFF2-40B4-BE49-F238E27FC236}">
                <a16:creationId xmlns:a16="http://schemas.microsoft.com/office/drawing/2014/main" id="{F9285419-35E7-DFAC-00A5-1E96E68BF9CC}"/>
              </a:ext>
            </a:extLst>
          </p:cNvPr>
          <p:cNvPicPr>
            <a:picLocks noChangeAspect="1"/>
          </p:cNvPicPr>
          <p:nvPr/>
        </p:nvPicPr>
        <p:blipFill rotWithShape="1">
          <a:blip r:embed="rId4"/>
          <a:srcRect l="34655" r="33165" b="21305"/>
          <a:stretch/>
        </p:blipFill>
        <p:spPr>
          <a:xfrm>
            <a:off x="949623" y="3937174"/>
            <a:ext cx="247607" cy="605519"/>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CFE73356-69F0-A964-E6B3-8B5450C03AF9}"/>
              </a:ext>
            </a:extLst>
          </p:cNvPr>
          <p:cNvPicPr>
            <a:picLocks noChangeAspect="1"/>
          </p:cNvPicPr>
          <p:nvPr/>
        </p:nvPicPr>
        <p:blipFill rotWithShape="1">
          <a:blip r:embed="rId5"/>
          <a:srcRect b="19814"/>
          <a:stretch/>
        </p:blipFill>
        <p:spPr>
          <a:xfrm>
            <a:off x="664817" y="1381794"/>
            <a:ext cx="755141" cy="605520"/>
          </a:xfrm>
          <a:prstGeom prst="rect">
            <a:avLst/>
          </a:prstGeom>
        </p:spPr>
      </p:pic>
      <p:sp>
        <p:nvSpPr>
          <p:cNvPr id="28" name="TextBox 27">
            <a:extLst>
              <a:ext uri="{FF2B5EF4-FFF2-40B4-BE49-F238E27FC236}">
                <a16:creationId xmlns:a16="http://schemas.microsoft.com/office/drawing/2014/main" id="{ABA3A1B5-D394-E1A0-B6E1-425A1BC4560B}"/>
              </a:ext>
            </a:extLst>
          </p:cNvPr>
          <p:cNvSpPr txBox="1"/>
          <p:nvPr/>
        </p:nvSpPr>
        <p:spPr>
          <a:xfrm>
            <a:off x="1346191" y="1511138"/>
            <a:ext cx="1876539" cy="369332"/>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accent4">
                    <a:lumMod val="50000"/>
                  </a:schemeClr>
                </a:solidFill>
              </a:rPr>
              <a:t>Evaluate safety</a:t>
            </a:r>
          </a:p>
        </p:txBody>
      </p:sp>
      <p:sp>
        <p:nvSpPr>
          <p:cNvPr id="29" name="TextBox 28">
            <a:extLst>
              <a:ext uri="{FF2B5EF4-FFF2-40B4-BE49-F238E27FC236}">
                <a16:creationId xmlns:a16="http://schemas.microsoft.com/office/drawing/2014/main" id="{CD2AC25D-CBDB-817D-0660-BCC164BFDA3D}"/>
              </a:ext>
            </a:extLst>
          </p:cNvPr>
          <p:cNvSpPr txBox="1"/>
          <p:nvPr/>
        </p:nvSpPr>
        <p:spPr>
          <a:xfrm>
            <a:off x="1419958" y="3870049"/>
            <a:ext cx="2557856"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4">
                    <a:lumMod val="50000"/>
                  </a:schemeClr>
                </a:solidFill>
              </a:rPr>
              <a:t>Small number of participants (&lt; 80)</a:t>
            </a:r>
          </a:p>
          <a:p>
            <a:pPr marL="285750" indent="-285750">
              <a:buFont typeface="Arial" panose="020B0604020202020204" pitchFamily="34" charset="0"/>
              <a:buChar char="•"/>
            </a:pPr>
            <a:r>
              <a:rPr lang="en-US" dirty="0">
                <a:solidFill>
                  <a:schemeClr val="accent4">
                    <a:lumMod val="50000"/>
                  </a:schemeClr>
                </a:solidFill>
              </a:rPr>
              <a:t>First Time In Human - FTIH</a:t>
            </a:r>
          </a:p>
        </p:txBody>
      </p:sp>
      <p:pic>
        <p:nvPicPr>
          <p:cNvPr id="32" name="Picture 31" descr="Shape&#10;&#10;Description automatically generated with low confidence">
            <a:extLst>
              <a:ext uri="{FF2B5EF4-FFF2-40B4-BE49-F238E27FC236}">
                <a16:creationId xmlns:a16="http://schemas.microsoft.com/office/drawing/2014/main" id="{0F0E6ED6-E9E0-FFC5-FC12-554514286BC1}"/>
              </a:ext>
            </a:extLst>
          </p:cNvPr>
          <p:cNvPicPr>
            <a:picLocks noChangeAspect="1"/>
          </p:cNvPicPr>
          <p:nvPr/>
        </p:nvPicPr>
        <p:blipFill rotWithShape="1">
          <a:blip r:embed="rId6"/>
          <a:srcRect l="20084" r="16637" b="17727"/>
          <a:stretch/>
        </p:blipFill>
        <p:spPr>
          <a:xfrm>
            <a:off x="859845" y="2391912"/>
            <a:ext cx="427164" cy="555390"/>
          </a:xfrm>
          <a:prstGeom prst="rect">
            <a:avLst/>
          </a:prstGeom>
        </p:spPr>
      </p:pic>
      <p:sp>
        <p:nvSpPr>
          <p:cNvPr id="34" name="TextBox 33">
            <a:extLst>
              <a:ext uri="{FF2B5EF4-FFF2-40B4-BE49-F238E27FC236}">
                <a16:creationId xmlns:a16="http://schemas.microsoft.com/office/drawing/2014/main" id="{61DB3D3E-C629-1DCF-5B30-6AB54C6BB456}"/>
              </a:ext>
            </a:extLst>
          </p:cNvPr>
          <p:cNvSpPr txBox="1"/>
          <p:nvPr/>
        </p:nvSpPr>
        <p:spPr>
          <a:xfrm>
            <a:off x="1346191" y="2326499"/>
            <a:ext cx="2850102"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4">
                    <a:lumMod val="50000"/>
                  </a:schemeClr>
                </a:solidFill>
              </a:rPr>
              <a:t>New drugs/combinations</a:t>
            </a:r>
          </a:p>
          <a:p>
            <a:pPr marL="285750" indent="-285750">
              <a:buFont typeface="Arial" panose="020B0604020202020204" pitchFamily="34" charset="0"/>
              <a:buChar char="•"/>
            </a:pPr>
            <a:r>
              <a:rPr lang="en-US" dirty="0">
                <a:solidFill>
                  <a:schemeClr val="accent4">
                    <a:lumMod val="50000"/>
                  </a:schemeClr>
                </a:solidFill>
              </a:rPr>
              <a:t>A range of diseases</a:t>
            </a:r>
          </a:p>
        </p:txBody>
      </p:sp>
      <p:sp>
        <p:nvSpPr>
          <p:cNvPr id="35" name="TextBox 34">
            <a:extLst>
              <a:ext uri="{FF2B5EF4-FFF2-40B4-BE49-F238E27FC236}">
                <a16:creationId xmlns:a16="http://schemas.microsoft.com/office/drawing/2014/main" id="{2DE0A6E8-7A62-1DA4-5F0D-B1E4C686CC2D}"/>
              </a:ext>
            </a:extLst>
          </p:cNvPr>
          <p:cNvSpPr txBox="1"/>
          <p:nvPr/>
        </p:nvSpPr>
        <p:spPr>
          <a:xfrm>
            <a:off x="1419958" y="5240394"/>
            <a:ext cx="2708975"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4">
                    <a:lumMod val="50000"/>
                  </a:schemeClr>
                </a:solidFill>
              </a:rPr>
              <a:t>Intensive, but with limited follow-up</a:t>
            </a:r>
          </a:p>
          <a:p>
            <a:pPr marL="285750" indent="-285750">
              <a:buFont typeface="Arial" panose="020B0604020202020204" pitchFamily="34" charset="0"/>
              <a:buChar char="•"/>
            </a:pPr>
            <a:r>
              <a:rPr lang="en-US" dirty="0">
                <a:solidFill>
                  <a:schemeClr val="accent4">
                    <a:lumMod val="50000"/>
                  </a:schemeClr>
                </a:solidFill>
              </a:rPr>
              <a:t>Several months – a year</a:t>
            </a:r>
          </a:p>
        </p:txBody>
      </p:sp>
      <p:pic>
        <p:nvPicPr>
          <p:cNvPr id="38" name="Picture 37" descr="Shape&#10;&#10;Description automatically generated with low confidence">
            <a:extLst>
              <a:ext uri="{FF2B5EF4-FFF2-40B4-BE49-F238E27FC236}">
                <a16:creationId xmlns:a16="http://schemas.microsoft.com/office/drawing/2014/main" id="{DC634398-40DF-61EC-6D52-92BCA62A02F7}"/>
              </a:ext>
            </a:extLst>
          </p:cNvPr>
          <p:cNvPicPr>
            <a:picLocks noChangeAspect="1"/>
          </p:cNvPicPr>
          <p:nvPr/>
        </p:nvPicPr>
        <p:blipFill rotWithShape="1">
          <a:blip r:embed="rId7"/>
          <a:srcRect b="18323"/>
          <a:stretch/>
        </p:blipFill>
        <p:spPr>
          <a:xfrm>
            <a:off x="826060" y="5352567"/>
            <a:ext cx="505240" cy="412665"/>
          </a:xfrm>
          <a:prstGeom prst="rect">
            <a:avLst/>
          </a:prstGeom>
        </p:spPr>
      </p:pic>
      <p:sp>
        <p:nvSpPr>
          <p:cNvPr id="39" name="TextBox 38">
            <a:extLst>
              <a:ext uri="{FF2B5EF4-FFF2-40B4-BE49-F238E27FC236}">
                <a16:creationId xmlns:a16="http://schemas.microsoft.com/office/drawing/2014/main" id="{E673EE1B-1152-FF40-B434-4DCC82FAE61D}"/>
              </a:ext>
            </a:extLst>
          </p:cNvPr>
          <p:cNvSpPr txBox="1"/>
          <p:nvPr/>
        </p:nvSpPr>
        <p:spPr>
          <a:xfrm>
            <a:off x="4469056" y="1492142"/>
            <a:ext cx="2883418"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accent4">
                    <a:lumMod val="75000"/>
                  </a:schemeClr>
                </a:solidFill>
              </a:rPr>
              <a:t>Evaluate safety &amp; efficacy</a:t>
            </a:r>
          </a:p>
          <a:p>
            <a:pPr marL="285750" indent="-285750">
              <a:buFont typeface="Arial" panose="020B0604020202020204" pitchFamily="34" charset="0"/>
              <a:buChar char="•"/>
            </a:pPr>
            <a:r>
              <a:rPr lang="en-US" dirty="0">
                <a:solidFill>
                  <a:schemeClr val="accent4">
                    <a:lumMod val="75000"/>
                  </a:schemeClr>
                </a:solidFill>
              </a:rPr>
              <a:t>Establish the correct dose</a:t>
            </a:r>
          </a:p>
        </p:txBody>
      </p:sp>
      <p:sp>
        <p:nvSpPr>
          <p:cNvPr id="40" name="TextBox 39">
            <a:extLst>
              <a:ext uri="{FF2B5EF4-FFF2-40B4-BE49-F238E27FC236}">
                <a16:creationId xmlns:a16="http://schemas.microsoft.com/office/drawing/2014/main" id="{C785ABA8-44E0-7CA7-F57B-8B8FC454CDFC}"/>
              </a:ext>
            </a:extLst>
          </p:cNvPr>
          <p:cNvSpPr txBox="1"/>
          <p:nvPr/>
        </p:nvSpPr>
        <p:spPr>
          <a:xfrm>
            <a:off x="4469056" y="3867953"/>
            <a:ext cx="2557856"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4">
                    <a:lumMod val="75000"/>
                  </a:schemeClr>
                </a:solidFill>
              </a:rPr>
              <a:t>30-100 participants</a:t>
            </a:r>
          </a:p>
        </p:txBody>
      </p:sp>
      <p:sp>
        <p:nvSpPr>
          <p:cNvPr id="41" name="TextBox 40">
            <a:extLst>
              <a:ext uri="{FF2B5EF4-FFF2-40B4-BE49-F238E27FC236}">
                <a16:creationId xmlns:a16="http://schemas.microsoft.com/office/drawing/2014/main" id="{6553E604-08BF-7550-7B88-A122C2BCDC44}"/>
              </a:ext>
            </a:extLst>
          </p:cNvPr>
          <p:cNvSpPr txBox="1"/>
          <p:nvPr/>
        </p:nvSpPr>
        <p:spPr>
          <a:xfrm>
            <a:off x="4469057" y="2391916"/>
            <a:ext cx="302085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4">
                    <a:lumMod val="75000"/>
                  </a:schemeClr>
                </a:solidFill>
              </a:rPr>
              <a:t>Focus on a type of disease</a:t>
            </a:r>
          </a:p>
        </p:txBody>
      </p:sp>
      <p:sp>
        <p:nvSpPr>
          <p:cNvPr id="42" name="TextBox 41">
            <a:extLst>
              <a:ext uri="{FF2B5EF4-FFF2-40B4-BE49-F238E27FC236}">
                <a16:creationId xmlns:a16="http://schemas.microsoft.com/office/drawing/2014/main" id="{1CB688F5-BF06-6133-7A48-370A4FB345BE}"/>
              </a:ext>
            </a:extLst>
          </p:cNvPr>
          <p:cNvSpPr txBox="1"/>
          <p:nvPr/>
        </p:nvSpPr>
        <p:spPr>
          <a:xfrm>
            <a:off x="4469056" y="5240394"/>
            <a:ext cx="302085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4">
                    <a:lumMod val="75000"/>
                  </a:schemeClr>
                </a:solidFill>
              </a:rPr>
              <a:t>Several months – 2 years</a:t>
            </a:r>
          </a:p>
        </p:txBody>
      </p:sp>
      <p:sp>
        <p:nvSpPr>
          <p:cNvPr id="46" name="TextBox 45">
            <a:extLst>
              <a:ext uri="{FF2B5EF4-FFF2-40B4-BE49-F238E27FC236}">
                <a16:creationId xmlns:a16="http://schemas.microsoft.com/office/drawing/2014/main" id="{2A6154C7-FB67-06D0-1618-EAEEA6F7F8BB}"/>
              </a:ext>
            </a:extLst>
          </p:cNvPr>
          <p:cNvSpPr txBox="1"/>
          <p:nvPr/>
        </p:nvSpPr>
        <p:spPr>
          <a:xfrm>
            <a:off x="7591921" y="1379779"/>
            <a:ext cx="2669702"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Compare new treatment to ‘gold standard’</a:t>
            </a:r>
          </a:p>
        </p:txBody>
      </p:sp>
      <p:sp>
        <p:nvSpPr>
          <p:cNvPr id="48" name="TextBox 47">
            <a:extLst>
              <a:ext uri="{FF2B5EF4-FFF2-40B4-BE49-F238E27FC236}">
                <a16:creationId xmlns:a16="http://schemas.microsoft.com/office/drawing/2014/main" id="{22C0ACF4-E98A-E5C9-493A-9174C9D90343}"/>
              </a:ext>
            </a:extLst>
          </p:cNvPr>
          <p:cNvSpPr txBox="1"/>
          <p:nvPr/>
        </p:nvSpPr>
        <p:spPr>
          <a:xfrm>
            <a:off x="7591921" y="3868387"/>
            <a:ext cx="2473105"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Large number of participants (&gt;1000)</a:t>
            </a:r>
          </a:p>
        </p:txBody>
      </p:sp>
      <p:sp>
        <p:nvSpPr>
          <p:cNvPr id="49" name="TextBox 48">
            <a:extLst>
              <a:ext uri="{FF2B5EF4-FFF2-40B4-BE49-F238E27FC236}">
                <a16:creationId xmlns:a16="http://schemas.microsoft.com/office/drawing/2014/main" id="{1C3BB90F-3E8F-7A59-DB29-5C2A058AB0C7}"/>
              </a:ext>
            </a:extLst>
          </p:cNvPr>
          <p:cNvSpPr txBox="1"/>
          <p:nvPr/>
        </p:nvSpPr>
        <p:spPr>
          <a:xfrm>
            <a:off x="7591921" y="5281627"/>
            <a:ext cx="2669702"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50000"/>
                  </a:schemeClr>
                </a:solidFill>
              </a:rPr>
              <a:t>Several years</a:t>
            </a:r>
          </a:p>
          <a:p>
            <a:pPr marL="285750" indent="-285750">
              <a:buFont typeface="Arial" panose="020B0604020202020204" pitchFamily="34" charset="0"/>
              <a:buChar char="•"/>
            </a:pPr>
            <a:r>
              <a:rPr lang="en-US" dirty="0">
                <a:solidFill>
                  <a:schemeClr val="accent3">
                    <a:lumMod val="50000"/>
                  </a:schemeClr>
                </a:solidFill>
              </a:rPr>
              <a:t>Long-term follow up</a:t>
            </a:r>
          </a:p>
        </p:txBody>
      </p:sp>
      <p:sp>
        <p:nvSpPr>
          <p:cNvPr id="50" name="TextBox 49">
            <a:extLst>
              <a:ext uri="{FF2B5EF4-FFF2-40B4-BE49-F238E27FC236}">
                <a16:creationId xmlns:a16="http://schemas.microsoft.com/office/drawing/2014/main" id="{AD18EC2B-6170-0D28-45AF-AD22C1E99C97}"/>
              </a:ext>
            </a:extLst>
          </p:cNvPr>
          <p:cNvSpPr txBox="1"/>
          <p:nvPr/>
        </p:nvSpPr>
        <p:spPr>
          <a:xfrm>
            <a:off x="7591922" y="2387229"/>
            <a:ext cx="2473104"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chemeClr val="accent3">
                    <a:lumMod val="50000"/>
                  </a:schemeClr>
                </a:solidFill>
              </a:rPr>
              <a:t>Randomised</a:t>
            </a:r>
            <a:r>
              <a:rPr lang="en-US" dirty="0">
                <a:solidFill>
                  <a:schemeClr val="accent3">
                    <a:lumMod val="50000"/>
                  </a:schemeClr>
                </a:solidFill>
              </a:rPr>
              <a:t>/placebo control trial</a:t>
            </a:r>
          </a:p>
        </p:txBody>
      </p:sp>
      <p:sp>
        <p:nvSpPr>
          <p:cNvPr id="53" name="TextBox 52">
            <a:extLst>
              <a:ext uri="{FF2B5EF4-FFF2-40B4-BE49-F238E27FC236}">
                <a16:creationId xmlns:a16="http://schemas.microsoft.com/office/drawing/2014/main" id="{A4CBFC1C-97E2-210B-9E00-C55FA82EC8EA}"/>
              </a:ext>
            </a:extLst>
          </p:cNvPr>
          <p:cNvSpPr txBox="1"/>
          <p:nvPr/>
        </p:nvSpPr>
        <p:spPr>
          <a:xfrm>
            <a:off x="9388939" y="3414887"/>
            <a:ext cx="1048172" cy="369332"/>
          </a:xfrm>
          <a:prstGeom prst="rect">
            <a:avLst/>
          </a:prstGeom>
          <a:noFill/>
        </p:spPr>
        <p:txBody>
          <a:bodyPr wrap="none" rtlCol="0">
            <a:spAutoFit/>
          </a:bodyPr>
          <a:lstStyle/>
          <a:p>
            <a:pPr algn="ctr"/>
            <a:r>
              <a:rPr lang="en-US" b="1" dirty="0">
                <a:solidFill>
                  <a:schemeClr val="bg1"/>
                </a:solidFill>
              </a:rPr>
              <a:t>Approval</a:t>
            </a:r>
          </a:p>
        </p:txBody>
      </p:sp>
      <p:sp>
        <p:nvSpPr>
          <p:cNvPr id="58" name="TextBox 57">
            <a:extLst>
              <a:ext uri="{FF2B5EF4-FFF2-40B4-BE49-F238E27FC236}">
                <a16:creationId xmlns:a16="http://schemas.microsoft.com/office/drawing/2014/main" id="{53C25127-3871-55F8-A607-16D980A800F0}"/>
              </a:ext>
            </a:extLst>
          </p:cNvPr>
          <p:cNvSpPr txBox="1"/>
          <p:nvPr/>
        </p:nvSpPr>
        <p:spPr>
          <a:xfrm>
            <a:off x="10199163" y="1403514"/>
            <a:ext cx="1992838"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lumMod val="75000"/>
                  </a:schemeClr>
                </a:solidFill>
              </a:rPr>
              <a:t>Discover late effects of a treatment</a:t>
            </a:r>
          </a:p>
        </p:txBody>
      </p:sp>
    </p:spTree>
    <p:custDataLst>
      <p:tags r:id="rId1"/>
    </p:custDataLst>
    <p:extLst>
      <p:ext uri="{BB962C8B-B14F-4D97-AF65-F5344CB8AC3E}">
        <p14:creationId xmlns:p14="http://schemas.microsoft.com/office/powerpoint/2010/main" val="16925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imeline&#10;&#10;Description automatically generated">
            <a:extLst>
              <a:ext uri="{FF2B5EF4-FFF2-40B4-BE49-F238E27FC236}">
                <a16:creationId xmlns:a16="http://schemas.microsoft.com/office/drawing/2014/main" id="{8C717709-A3E0-83B3-4F23-1B9BA2311B9F}"/>
              </a:ext>
            </a:extLst>
          </p:cNvPr>
          <p:cNvPicPr>
            <a:picLocks noChangeAspect="1"/>
          </p:cNvPicPr>
          <p:nvPr/>
        </p:nvPicPr>
        <p:blipFill rotWithShape="1">
          <a:blip r:embed="rId4"/>
          <a:srcRect l="737" t="9546" r="56495" b="55730"/>
          <a:stretch/>
        </p:blipFill>
        <p:spPr>
          <a:xfrm>
            <a:off x="567057" y="1668239"/>
            <a:ext cx="5384678" cy="3681031"/>
          </a:xfrm>
          <a:prstGeom prst="rect">
            <a:avLst/>
          </a:prstGeom>
        </p:spPr>
      </p:pic>
      <p:pic>
        <p:nvPicPr>
          <p:cNvPr id="27" name="Picture 26" descr="Timeline&#10;&#10;Description automatically generated">
            <a:extLst>
              <a:ext uri="{FF2B5EF4-FFF2-40B4-BE49-F238E27FC236}">
                <a16:creationId xmlns:a16="http://schemas.microsoft.com/office/drawing/2014/main" id="{4502CE17-BBD9-BB86-3074-D979408D32A4}"/>
              </a:ext>
            </a:extLst>
          </p:cNvPr>
          <p:cNvPicPr>
            <a:picLocks noChangeAspect="1"/>
          </p:cNvPicPr>
          <p:nvPr/>
        </p:nvPicPr>
        <p:blipFill rotWithShape="1">
          <a:blip r:embed="rId4"/>
          <a:srcRect l="33991" t="50219" r="8270" b="11460"/>
          <a:stretch/>
        </p:blipFill>
        <p:spPr>
          <a:xfrm>
            <a:off x="5847859" y="1736141"/>
            <a:ext cx="6344141" cy="3545229"/>
          </a:xfrm>
          <a:prstGeom prst="rect">
            <a:avLst/>
          </a:prstGeom>
        </p:spPr>
      </p:pic>
      <p:sp>
        <p:nvSpPr>
          <p:cNvPr id="2" name="Title 1">
            <a:extLst>
              <a:ext uri="{FF2B5EF4-FFF2-40B4-BE49-F238E27FC236}">
                <a16:creationId xmlns:a16="http://schemas.microsoft.com/office/drawing/2014/main" id="{9E8A2477-43B3-87DF-5C4D-A8C7C57ACEC0}"/>
              </a:ext>
            </a:extLst>
          </p:cNvPr>
          <p:cNvSpPr>
            <a:spLocks noGrp="1"/>
          </p:cNvSpPr>
          <p:nvPr>
            <p:ph type="title"/>
          </p:nvPr>
        </p:nvSpPr>
        <p:spPr>
          <a:xfrm>
            <a:off x="876300" y="504291"/>
            <a:ext cx="10440000" cy="673329"/>
          </a:xfrm>
        </p:spPr>
        <p:txBody>
          <a:bodyPr>
            <a:normAutofit/>
          </a:bodyPr>
          <a:lstStyle/>
          <a:p>
            <a:r>
              <a:rPr lang="en-AU" dirty="0">
                <a:solidFill>
                  <a:schemeClr val="tx1"/>
                </a:solidFill>
              </a:rPr>
              <a:t>Common Terms Explained</a:t>
            </a:r>
          </a:p>
        </p:txBody>
      </p:sp>
    </p:spTree>
    <p:custDataLst>
      <p:tags r:id="rId1"/>
    </p:custDataLst>
    <p:extLst>
      <p:ext uri="{BB962C8B-B14F-4D97-AF65-F5344CB8AC3E}">
        <p14:creationId xmlns:p14="http://schemas.microsoft.com/office/powerpoint/2010/main" val="2748176041"/>
      </p:ext>
    </p:extLst>
  </p:cSld>
  <p:clrMapOvr>
    <a:masterClrMapping/>
  </p:clrMapOvr>
  <mc:AlternateContent xmlns:mc="http://schemas.openxmlformats.org/markup-compatibility/2006" xmlns:p14="http://schemas.microsoft.com/office/powerpoint/2010/main">
    <mc:Choice Requires="p14">
      <p:transition spd="slow" p14:dur="2000" advTm="221570"/>
    </mc:Choice>
    <mc:Fallback xmlns="">
      <p:transition spd="slow" advTm="2215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0027-28A0-494C-B45C-769C71C1047E}"/>
              </a:ext>
            </a:extLst>
          </p:cNvPr>
          <p:cNvSpPr>
            <a:spLocks noGrp="1"/>
          </p:cNvSpPr>
          <p:nvPr>
            <p:ph type="title"/>
          </p:nvPr>
        </p:nvSpPr>
        <p:spPr>
          <a:xfrm>
            <a:off x="876000" y="704531"/>
            <a:ext cx="7146771" cy="689657"/>
          </a:xfrm>
        </p:spPr>
        <p:txBody>
          <a:bodyPr>
            <a:normAutofit/>
          </a:bodyPr>
          <a:lstStyle/>
          <a:p>
            <a:r>
              <a:rPr lang="en-AU" dirty="0">
                <a:solidFill>
                  <a:schemeClr val="tx1"/>
                </a:solidFill>
              </a:rPr>
              <a:t>IS A Clinical trial right for me?</a:t>
            </a:r>
          </a:p>
        </p:txBody>
      </p:sp>
      <p:sp>
        <p:nvSpPr>
          <p:cNvPr id="9" name="Rounded Rectangle 8">
            <a:extLst>
              <a:ext uri="{FF2B5EF4-FFF2-40B4-BE49-F238E27FC236}">
                <a16:creationId xmlns:a16="http://schemas.microsoft.com/office/drawing/2014/main" id="{AD8E0052-578B-6ADD-D43C-0AB7190FA0A1}"/>
              </a:ext>
            </a:extLst>
          </p:cNvPr>
          <p:cNvSpPr/>
          <p:nvPr/>
        </p:nvSpPr>
        <p:spPr>
          <a:xfrm>
            <a:off x="6377750" y="1470374"/>
            <a:ext cx="5563105" cy="4572618"/>
          </a:xfrm>
          <a:prstGeom prst="roundRect">
            <a:avLst>
              <a:gd name="adj" fmla="val 7724"/>
            </a:avLst>
          </a:prstGeom>
          <a:solidFill>
            <a:srgbClr val="41C0F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93DA01F-93BD-D057-C5E4-EAFAE74D55C1}"/>
              </a:ext>
            </a:extLst>
          </p:cNvPr>
          <p:cNvSpPr/>
          <p:nvPr/>
        </p:nvSpPr>
        <p:spPr>
          <a:xfrm>
            <a:off x="734684" y="1470374"/>
            <a:ext cx="5189403" cy="4572618"/>
          </a:xfrm>
          <a:prstGeom prst="roundRect">
            <a:avLst>
              <a:gd name="adj" fmla="val 7724"/>
            </a:avLst>
          </a:prstGeom>
          <a:solidFill>
            <a:srgbClr val="8DC73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low confidence">
            <a:extLst>
              <a:ext uri="{FF2B5EF4-FFF2-40B4-BE49-F238E27FC236}">
                <a16:creationId xmlns:a16="http://schemas.microsoft.com/office/drawing/2014/main" id="{518E4004-BAEC-2FA5-8435-3B412F5AC1FD}"/>
              </a:ext>
            </a:extLst>
          </p:cNvPr>
          <p:cNvPicPr>
            <a:picLocks noChangeAspect="1"/>
          </p:cNvPicPr>
          <p:nvPr/>
        </p:nvPicPr>
        <p:blipFill rotWithShape="1">
          <a:blip r:embed="rId4"/>
          <a:srcRect l="18204" r="17166" b="16236"/>
          <a:stretch/>
        </p:blipFill>
        <p:spPr>
          <a:xfrm>
            <a:off x="6680867" y="1602413"/>
            <a:ext cx="848140" cy="1099258"/>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99669B3B-BD25-4761-8176-8DB9DE5EC01F}"/>
              </a:ext>
            </a:extLst>
          </p:cNvPr>
          <p:cNvPicPr>
            <a:picLocks noChangeAspect="1"/>
          </p:cNvPicPr>
          <p:nvPr/>
        </p:nvPicPr>
        <p:blipFill rotWithShape="1">
          <a:blip r:embed="rId5"/>
          <a:srcRect l="17503" r="14138" b="18323"/>
          <a:stretch/>
        </p:blipFill>
        <p:spPr>
          <a:xfrm>
            <a:off x="1017045" y="1559078"/>
            <a:ext cx="920019" cy="1099258"/>
          </a:xfrm>
          <a:prstGeom prst="rect">
            <a:avLst/>
          </a:prstGeom>
        </p:spPr>
      </p:pic>
      <p:sp>
        <p:nvSpPr>
          <p:cNvPr id="15" name="TextBox 14">
            <a:extLst>
              <a:ext uri="{FF2B5EF4-FFF2-40B4-BE49-F238E27FC236}">
                <a16:creationId xmlns:a16="http://schemas.microsoft.com/office/drawing/2014/main" id="{1349F9AE-4E05-1CA9-DAD1-11D904A464DA}"/>
              </a:ext>
            </a:extLst>
          </p:cNvPr>
          <p:cNvSpPr txBox="1"/>
          <p:nvPr/>
        </p:nvSpPr>
        <p:spPr>
          <a:xfrm>
            <a:off x="871833" y="2569631"/>
            <a:ext cx="4872854" cy="337335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AU" sz="1800" dirty="0"/>
              <a:t>What are the advantages/disadvantages in taking part in this trial?</a:t>
            </a:r>
          </a:p>
          <a:p>
            <a:pPr marL="457200" indent="-457200">
              <a:lnSpc>
                <a:spcPct val="150000"/>
              </a:lnSpc>
              <a:buFont typeface="Arial" panose="020B0604020202020204" pitchFamily="34" charset="0"/>
              <a:buChar char="•"/>
            </a:pPr>
            <a:r>
              <a:rPr lang="en-AU" sz="1800" dirty="0"/>
              <a:t>Are there other clinical trials available to me?</a:t>
            </a:r>
          </a:p>
          <a:p>
            <a:pPr marL="457200" indent="-457200">
              <a:lnSpc>
                <a:spcPct val="150000"/>
              </a:lnSpc>
              <a:buFont typeface="Arial" panose="020B0604020202020204" pitchFamily="34" charset="0"/>
              <a:buChar char="•"/>
            </a:pPr>
            <a:r>
              <a:rPr lang="en-AU" sz="1800" dirty="0"/>
              <a:t>If I do not take part, what are my treatment options?</a:t>
            </a:r>
          </a:p>
          <a:p>
            <a:pPr marL="457200" indent="-457200">
              <a:lnSpc>
                <a:spcPct val="150000"/>
              </a:lnSpc>
              <a:buFont typeface="Arial" panose="020B0604020202020204" pitchFamily="34" charset="0"/>
              <a:buChar char="•"/>
            </a:pPr>
            <a:r>
              <a:rPr lang="en-AU" sz="1800" dirty="0"/>
              <a:t>What happens if I say ‘yes’?</a:t>
            </a:r>
          </a:p>
          <a:p>
            <a:pPr marL="457200" indent="-457200">
              <a:lnSpc>
                <a:spcPct val="150000"/>
              </a:lnSpc>
              <a:buFont typeface="Arial" panose="020B0604020202020204" pitchFamily="34" charset="0"/>
              <a:buChar char="•"/>
            </a:pPr>
            <a:r>
              <a:rPr lang="en-AU" sz="1800" dirty="0"/>
              <a:t>Can I change my mind?</a:t>
            </a:r>
          </a:p>
          <a:p>
            <a:pPr marL="457200" indent="-457200">
              <a:lnSpc>
                <a:spcPct val="150000"/>
              </a:lnSpc>
              <a:buFont typeface="Arial" panose="020B0604020202020204" pitchFamily="34" charset="0"/>
              <a:buChar char="•"/>
            </a:pPr>
            <a:r>
              <a:rPr lang="en-AU" sz="1800" dirty="0"/>
              <a:t>What is eligibility? (next slide)</a:t>
            </a:r>
          </a:p>
        </p:txBody>
      </p:sp>
      <p:sp>
        <p:nvSpPr>
          <p:cNvPr id="17" name="TextBox 16">
            <a:extLst>
              <a:ext uri="{FF2B5EF4-FFF2-40B4-BE49-F238E27FC236}">
                <a16:creationId xmlns:a16="http://schemas.microsoft.com/office/drawing/2014/main" id="{0102BC50-4766-E7E2-0EC0-C511E2442EBB}"/>
              </a:ext>
            </a:extLst>
          </p:cNvPr>
          <p:cNvSpPr txBox="1"/>
          <p:nvPr/>
        </p:nvSpPr>
        <p:spPr>
          <a:xfrm>
            <a:off x="1628613" y="1708597"/>
            <a:ext cx="4241061" cy="400110"/>
          </a:xfrm>
          <a:prstGeom prst="rect">
            <a:avLst/>
          </a:prstGeom>
          <a:noFill/>
        </p:spPr>
        <p:txBody>
          <a:bodyPr wrap="square">
            <a:spAutoFit/>
          </a:bodyPr>
          <a:lstStyle/>
          <a:p>
            <a:pPr algn="ctr"/>
            <a:r>
              <a:rPr lang="en-AU" sz="2000" b="1" dirty="0"/>
              <a:t>Questions to ask your doctor:</a:t>
            </a:r>
          </a:p>
        </p:txBody>
      </p:sp>
      <p:sp>
        <p:nvSpPr>
          <p:cNvPr id="19" name="TextBox 18">
            <a:extLst>
              <a:ext uri="{FF2B5EF4-FFF2-40B4-BE49-F238E27FC236}">
                <a16:creationId xmlns:a16="http://schemas.microsoft.com/office/drawing/2014/main" id="{FFFCCCC0-7BFA-5466-7CEE-63061D2841CD}"/>
              </a:ext>
            </a:extLst>
          </p:cNvPr>
          <p:cNvSpPr txBox="1"/>
          <p:nvPr/>
        </p:nvSpPr>
        <p:spPr>
          <a:xfrm>
            <a:off x="6506817" y="2569631"/>
            <a:ext cx="5224994" cy="171136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AU" sz="1800" dirty="0"/>
              <a:t>Are there lots of visits?</a:t>
            </a:r>
          </a:p>
          <a:p>
            <a:pPr marL="457200" indent="-457200">
              <a:lnSpc>
                <a:spcPct val="150000"/>
              </a:lnSpc>
              <a:buFont typeface="Arial" panose="020B0604020202020204" pitchFamily="34" charset="0"/>
              <a:buChar char="•"/>
            </a:pPr>
            <a:r>
              <a:rPr lang="en-AU" sz="1800" dirty="0"/>
              <a:t>Who will see my information on the trial?</a:t>
            </a:r>
          </a:p>
          <a:p>
            <a:pPr marL="457200" indent="-457200">
              <a:lnSpc>
                <a:spcPct val="150000"/>
              </a:lnSpc>
              <a:buFont typeface="Arial" panose="020B0604020202020204" pitchFamily="34" charset="0"/>
              <a:buChar char="•"/>
            </a:pPr>
            <a:r>
              <a:rPr lang="en-AU" sz="1800" dirty="0"/>
              <a:t>Will the trial cost me money? Can I get reimbursements?</a:t>
            </a:r>
          </a:p>
        </p:txBody>
      </p:sp>
      <p:sp>
        <p:nvSpPr>
          <p:cNvPr id="21" name="TextBox 20">
            <a:extLst>
              <a:ext uri="{FF2B5EF4-FFF2-40B4-BE49-F238E27FC236}">
                <a16:creationId xmlns:a16="http://schemas.microsoft.com/office/drawing/2014/main" id="{E5D410C0-25D0-E58C-3050-D16CA9005673}"/>
              </a:ext>
            </a:extLst>
          </p:cNvPr>
          <p:cNvSpPr txBox="1"/>
          <p:nvPr/>
        </p:nvSpPr>
        <p:spPr>
          <a:xfrm>
            <a:off x="7354957" y="1621929"/>
            <a:ext cx="4376854" cy="707886"/>
          </a:xfrm>
          <a:prstGeom prst="rect">
            <a:avLst/>
          </a:prstGeom>
          <a:noFill/>
        </p:spPr>
        <p:txBody>
          <a:bodyPr wrap="square">
            <a:spAutoFit/>
          </a:bodyPr>
          <a:lstStyle/>
          <a:p>
            <a:pPr algn="ctr"/>
            <a:r>
              <a:rPr lang="en-AU" sz="2000" b="1" dirty="0"/>
              <a:t>Questions to ask </a:t>
            </a:r>
          </a:p>
          <a:p>
            <a:pPr algn="ctr"/>
            <a:r>
              <a:rPr lang="en-AU" sz="2000" b="1" dirty="0"/>
              <a:t>study nurse/coordinator:</a:t>
            </a:r>
          </a:p>
        </p:txBody>
      </p:sp>
      <p:sp>
        <p:nvSpPr>
          <p:cNvPr id="24" name="TextBox 23">
            <a:extLst>
              <a:ext uri="{FF2B5EF4-FFF2-40B4-BE49-F238E27FC236}">
                <a16:creationId xmlns:a16="http://schemas.microsoft.com/office/drawing/2014/main" id="{F6DAD857-89A2-80E8-524B-CD8045928BC2}"/>
              </a:ext>
            </a:extLst>
          </p:cNvPr>
          <p:cNvSpPr txBox="1"/>
          <p:nvPr/>
        </p:nvSpPr>
        <p:spPr>
          <a:xfrm>
            <a:off x="871833" y="6326818"/>
            <a:ext cx="6096000" cy="369332"/>
          </a:xfrm>
          <a:prstGeom prst="rect">
            <a:avLst/>
          </a:prstGeom>
          <a:noFill/>
        </p:spPr>
        <p:txBody>
          <a:bodyPr wrap="square">
            <a:spAutoFit/>
          </a:bodyPr>
          <a:lstStyle/>
          <a:p>
            <a:r>
              <a:rPr lang="en-AU" sz="1800" dirty="0"/>
              <a:t>There is an </a:t>
            </a:r>
            <a:r>
              <a:rPr lang="en-AU" sz="1800" i="1" dirty="0"/>
              <a:t>“Is a trial right for you?” </a:t>
            </a:r>
            <a:r>
              <a:rPr lang="en-AU" sz="1800" dirty="0"/>
              <a:t>document available</a:t>
            </a:r>
            <a:endParaRPr lang="en-AU" dirty="0"/>
          </a:p>
        </p:txBody>
      </p:sp>
    </p:spTree>
    <p:custDataLst>
      <p:tags r:id="rId1"/>
    </p:custDataLst>
    <p:extLst>
      <p:ext uri="{BB962C8B-B14F-4D97-AF65-F5344CB8AC3E}">
        <p14:creationId xmlns:p14="http://schemas.microsoft.com/office/powerpoint/2010/main" val="16558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Consumer Experience</a:t>
            </a:r>
          </a:p>
        </p:txBody>
      </p:sp>
      <p:sp>
        <p:nvSpPr>
          <p:cNvPr id="3" name="Content Placeholder 2"/>
          <p:cNvSpPr>
            <a:spLocks noGrp="1"/>
          </p:cNvSpPr>
          <p:nvPr>
            <p:ph idx="1"/>
          </p:nvPr>
        </p:nvSpPr>
        <p:spPr/>
        <p:txBody>
          <a:bodyPr/>
          <a:lstStyle/>
          <a:p>
            <a:r>
              <a:rPr lang="en-AU" dirty="0">
                <a:solidFill>
                  <a:schemeClr val="tx1"/>
                </a:solidFill>
              </a:rPr>
              <a:t>Slide added as placeholder for consumer experience contribution</a:t>
            </a:r>
          </a:p>
          <a:p>
            <a:endParaRPr lang="en-AU" dirty="0">
              <a:solidFill>
                <a:schemeClr val="tx1"/>
              </a:solidFill>
            </a:endParaRPr>
          </a:p>
          <a:p>
            <a:r>
              <a:rPr lang="en-AU" dirty="0">
                <a:solidFill>
                  <a:schemeClr val="tx1"/>
                </a:solidFill>
                <a:hlinkClick r:id="rId3"/>
              </a:rPr>
              <a:t>VCCC Alliance video: </a:t>
            </a:r>
            <a:endParaRPr lang="en-AU" dirty="0">
              <a:solidFill>
                <a:schemeClr val="tx1"/>
              </a:solidFill>
            </a:endParaRPr>
          </a:p>
          <a:p>
            <a:r>
              <a:rPr lang="en-AU" dirty="0">
                <a:solidFill>
                  <a:schemeClr val="tx1"/>
                </a:solidFill>
              </a:rPr>
              <a:t>VCCC Alliance Consumer Representative: Melissa Sheldon</a:t>
            </a:r>
          </a:p>
          <a:p>
            <a:r>
              <a:rPr lang="en-AU" dirty="0">
                <a:solidFill>
                  <a:schemeClr val="tx1"/>
                </a:solidFill>
              </a:rPr>
              <a:t>VCCC Alliance Consumer Representative: Les Leckie</a:t>
            </a:r>
          </a:p>
          <a:p>
            <a:endParaRPr lang="en-AU" dirty="0">
              <a:solidFill>
                <a:schemeClr val="tx1"/>
              </a:solidFill>
            </a:endParaRPr>
          </a:p>
        </p:txBody>
      </p:sp>
    </p:spTree>
    <p:custDataLst>
      <p:tags r:id="rId1"/>
    </p:custDataLst>
    <p:extLst>
      <p:ext uri="{BB962C8B-B14F-4D97-AF65-F5344CB8AC3E}">
        <p14:creationId xmlns:p14="http://schemas.microsoft.com/office/powerpoint/2010/main" val="215982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E00D-F534-44F2-B763-DAF8A7FD81B8}"/>
              </a:ext>
            </a:extLst>
          </p:cNvPr>
          <p:cNvSpPr>
            <a:spLocks noGrp="1"/>
          </p:cNvSpPr>
          <p:nvPr>
            <p:ph type="title"/>
          </p:nvPr>
        </p:nvSpPr>
        <p:spPr>
          <a:xfrm>
            <a:off x="900000" y="261257"/>
            <a:ext cx="10440000" cy="965314"/>
          </a:xfrm>
        </p:spPr>
        <p:txBody>
          <a:bodyPr>
            <a:normAutofit fontScale="90000"/>
          </a:bodyPr>
          <a:lstStyle/>
          <a:p>
            <a:r>
              <a:rPr lang="en-AU" dirty="0">
                <a:solidFill>
                  <a:schemeClr val="tx1"/>
                </a:solidFill>
              </a:rPr>
              <a:t>Focus on eligibility: Who can participate in a trial?</a:t>
            </a:r>
          </a:p>
        </p:txBody>
      </p:sp>
      <p:pic>
        <p:nvPicPr>
          <p:cNvPr id="7" name="Picture 6" descr="Shape&#10;&#10;Description automatically generated with low confidence">
            <a:extLst>
              <a:ext uri="{FF2B5EF4-FFF2-40B4-BE49-F238E27FC236}">
                <a16:creationId xmlns:a16="http://schemas.microsoft.com/office/drawing/2014/main" id="{D8270017-45E6-6AA2-E248-740971BEF6D0}"/>
              </a:ext>
            </a:extLst>
          </p:cNvPr>
          <p:cNvPicPr>
            <a:picLocks noChangeAspect="1"/>
          </p:cNvPicPr>
          <p:nvPr/>
        </p:nvPicPr>
        <p:blipFill rotWithShape="1">
          <a:blip r:embed="rId4"/>
          <a:srcRect l="19888" t="2671" r="18695" b="21006"/>
          <a:stretch/>
        </p:blipFill>
        <p:spPr>
          <a:xfrm>
            <a:off x="1064179" y="1379667"/>
            <a:ext cx="816157" cy="1014253"/>
          </a:xfrm>
          <a:prstGeom prst="rect">
            <a:avLst/>
          </a:prstGeom>
        </p:spPr>
      </p:pic>
      <p:sp>
        <p:nvSpPr>
          <p:cNvPr id="11" name="TextBox 10">
            <a:extLst>
              <a:ext uri="{FF2B5EF4-FFF2-40B4-BE49-F238E27FC236}">
                <a16:creationId xmlns:a16="http://schemas.microsoft.com/office/drawing/2014/main" id="{A6EEC588-448D-5BF0-7165-C01DFD161AE6}"/>
              </a:ext>
            </a:extLst>
          </p:cNvPr>
          <p:cNvSpPr txBox="1"/>
          <p:nvPr/>
        </p:nvSpPr>
        <p:spPr>
          <a:xfrm>
            <a:off x="2411467" y="1493171"/>
            <a:ext cx="8563851"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1800" dirty="0"/>
              <a:t>All trials have </a:t>
            </a:r>
            <a:r>
              <a:rPr lang="en-AU" sz="1800" i="1" dirty="0"/>
              <a:t>eligibility criteria</a:t>
            </a:r>
            <a:r>
              <a:rPr lang="en-AU" sz="1800" dirty="0"/>
              <a:t>. These are to ensure the right types of participants are on the study </a:t>
            </a:r>
            <a:r>
              <a:rPr lang="en-AU" sz="1800" i="1" dirty="0"/>
              <a:t>and</a:t>
            </a:r>
            <a:r>
              <a:rPr lang="en-AU" sz="1800" dirty="0"/>
              <a:t> to make sure they are safe.</a:t>
            </a:r>
          </a:p>
          <a:p>
            <a:pPr>
              <a:lnSpc>
                <a:spcPct val="150000"/>
              </a:lnSpc>
            </a:pPr>
            <a:endParaRPr lang="en-AU" dirty="0"/>
          </a:p>
          <a:p>
            <a:pPr marL="285750" indent="-285750">
              <a:lnSpc>
                <a:spcPct val="150000"/>
              </a:lnSpc>
              <a:buFont typeface="Arial" panose="020B0604020202020204" pitchFamily="34" charset="0"/>
              <a:buChar char="•"/>
            </a:pPr>
            <a:r>
              <a:rPr lang="en-AU" sz="1800" dirty="0"/>
              <a:t>Eligibility is looked at during the screening phase of a trial.</a:t>
            </a:r>
          </a:p>
        </p:txBody>
      </p:sp>
      <p:pic>
        <p:nvPicPr>
          <p:cNvPr id="15" name="Picture 14" descr="Shape&#10;&#10;Description automatically generated with low confidence">
            <a:extLst>
              <a:ext uri="{FF2B5EF4-FFF2-40B4-BE49-F238E27FC236}">
                <a16:creationId xmlns:a16="http://schemas.microsoft.com/office/drawing/2014/main" id="{42DC2B9C-93CE-5948-DD89-D68CE084F322}"/>
              </a:ext>
            </a:extLst>
          </p:cNvPr>
          <p:cNvPicPr>
            <a:picLocks noChangeAspect="1"/>
          </p:cNvPicPr>
          <p:nvPr/>
        </p:nvPicPr>
        <p:blipFill rotWithShape="1">
          <a:blip r:embed="rId5"/>
          <a:srcRect l="7665" r="7068" b="18621"/>
          <a:stretch/>
        </p:blipFill>
        <p:spPr>
          <a:xfrm>
            <a:off x="1074914" y="2675535"/>
            <a:ext cx="816157" cy="77894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9BBE1D19-8652-CE99-EDE0-1EAEB9337795}"/>
              </a:ext>
            </a:extLst>
          </p:cNvPr>
          <p:cNvPicPr>
            <a:picLocks noChangeAspect="1"/>
          </p:cNvPicPr>
          <p:nvPr/>
        </p:nvPicPr>
        <p:blipFill rotWithShape="1">
          <a:blip r:embed="rId6">
            <a:duotone>
              <a:prstClr val="black"/>
              <a:schemeClr val="accent4">
                <a:tint val="45000"/>
                <a:satMod val="400000"/>
              </a:schemeClr>
            </a:duotone>
            <a:extLst>
              <a:ext uri="{BEBA8EAE-BF5A-486C-A8C5-ECC9F3942E4B}">
                <a14:imgProps xmlns:a14="http://schemas.microsoft.com/office/drawing/2010/main">
                  <a14:imgLayer r:embed="rId7">
                    <a14:imgEffect>
                      <a14:artisticPhotocopy/>
                    </a14:imgEffect>
                  </a14:imgLayer>
                </a14:imgProps>
              </a:ext>
            </a:extLst>
          </a:blip>
          <a:srcRect l="19590" r="19590" b="21603"/>
          <a:stretch/>
        </p:blipFill>
        <p:spPr>
          <a:xfrm rot="19122985">
            <a:off x="1566215" y="2785794"/>
            <a:ext cx="649712" cy="837486"/>
          </a:xfrm>
          <a:prstGeom prst="rect">
            <a:avLst/>
          </a:prstGeom>
        </p:spPr>
      </p:pic>
      <p:grpSp>
        <p:nvGrpSpPr>
          <p:cNvPr id="40" name="Group 39">
            <a:extLst>
              <a:ext uri="{FF2B5EF4-FFF2-40B4-BE49-F238E27FC236}">
                <a16:creationId xmlns:a16="http://schemas.microsoft.com/office/drawing/2014/main" id="{113BA582-5477-D13A-1E8B-23551F8BC9DA}"/>
              </a:ext>
            </a:extLst>
          </p:cNvPr>
          <p:cNvGrpSpPr/>
          <p:nvPr/>
        </p:nvGrpSpPr>
        <p:grpSpPr>
          <a:xfrm>
            <a:off x="1064700" y="4267645"/>
            <a:ext cx="1296000" cy="1296000"/>
            <a:chOff x="1037562" y="4453845"/>
            <a:chExt cx="1296000" cy="1296000"/>
          </a:xfrm>
        </p:grpSpPr>
        <p:sp>
          <p:nvSpPr>
            <p:cNvPr id="21" name="Rounded Rectangle 20">
              <a:extLst>
                <a:ext uri="{FF2B5EF4-FFF2-40B4-BE49-F238E27FC236}">
                  <a16:creationId xmlns:a16="http://schemas.microsoft.com/office/drawing/2014/main" id="{4D9C770B-3232-33BF-7EE5-E7633669C0DC}"/>
                </a:ext>
              </a:extLst>
            </p:cNvPr>
            <p:cNvSpPr/>
            <p:nvPr/>
          </p:nvSpPr>
          <p:spPr>
            <a:xfrm>
              <a:off x="1037562" y="4453845"/>
              <a:ext cx="1296000" cy="1296000"/>
            </a:xfrm>
            <a:prstGeom prst="roundRect">
              <a:avLst/>
            </a:prstGeom>
            <a:solidFill>
              <a:srgbClr val="41C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Shape&#10;&#10;Description automatically generated with low confidence">
              <a:extLst>
                <a:ext uri="{FF2B5EF4-FFF2-40B4-BE49-F238E27FC236}">
                  <a16:creationId xmlns:a16="http://schemas.microsoft.com/office/drawing/2014/main" id="{0EC94C6E-4D10-B47F-9A33-88BC06F8C548}"/>
                </a:ext>
              </a:extLst>
            </p:cNvPr>
            <p:cNvPicPr>
              <a:picLocks noChangeAspect="1"/>
            </p:cNvPicPr>
            <p:nvPr/>
          </p:nvPicPr>
          <p:blipFill rotWithShape="1">
            <a:blip r:embed="rId8"/>
            <a:srcRect l="10034" t="3896" r="13628" b="23391"/>
            <a:stretch/>
          </p:blipFill>
          <p:spPr>
            <a:xfrm>
              <a:off x="1090571" y="4521008"/>
              <a:ext cx="1200174" cy="1143170"/>
            </a:xfrm>
            <a:prstGeom prst="rect">
              <a:avLst/>
            </a:prstGeom>
          </p:spPr>
        </p:pic>
      </p:grpSp>
      <p:grpSp>
        <p:nvGrpSpPr>
          <p:cNvPr id="41" name="Group 40">
            <a:extLst>
              <a:ext uri="{FF2B5EF4-FFF2-40B4-BE49-F238E27FC236}">
                <a16:creationId xmlns:a16="http://schemas.microsoft.com/office/drawing/2014/main" id="{CE03B2A3-C70A-A9E6-F822-C83223F261F5}"/>
              </a:ext>
            </a:extLst>
          </p:cNvPr>
          <p:cNvGrpSpPr/>
          <p:nvPr/>
        </p:nvGrpSpPr>
        <p:grpSpPr>
          <a:xfrm>
            <a:off x="3109901" y="4267645"/>
            <a:ext cx="1308616" cy="1296000"/>
            <a:chOff x="3014577" y="4453845"/>
            <a:chExt cx="1308616" cy="1296000"/>
          </a:xfrm>
        </p:grpSpPr>
        <p:sp>
          <p:nvSpPr>
            <p:cNvPr id="22" name="Rounded Rectangle 21">
              <a:extLst>
                <a:ext uri="{FF2B5EF4-FFF2-40B4-BE49-F238E27FC236}">
                  <a16:creationId xmlns:a16="http://schemas.microsoft.com/office/drawing/2014/main" id="{97DF1342-99CB-62FF-DCF0-9F167144AD23}"/>
                </a:ext>
              </a:extLst>
            </p:cNvPr>
            <p:cNvSpPr/>
            <p:nvPr/>
          </p:nvSpPr>
          <p:spPr>
            <a:xfrm>
              <a:off x="3027193" y="4453845"/>
              <a:ext cx="1296000" cy="1296000"/>
            </a:xfrm>
            <a:prstGeom prst="roundRect">
              <a:avLst/>
            </a:prstGeom>
            <a:solidFill>
              <a:srgbClr val="FACB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Shape&#10;&#10;Description automatically generated with low confidence">
              <a:extLst>
                <a:ext uri="{FF2B5EF4-FFF2-40B4-BE49-F238E27FC236}">
                  <a16:creationId xmlns:a16="http://schemas.microsoft.com/office/drawing/2014/main" id="{840FE79C-50A0-7084-D13C-0A4285D1252A}"/>
                </a:ext>
              </a:extLst>
            </p:cNvPr>
            <p:cNvPicPr>
              <a:picLocks noChangeAspect="1"/>
            </p:cNvPicPr>
            <p:nvPr/>
          </p:nvPicPr>
          <p:blipFill rotWithShape="1">
            <a:blip r:embed="rId9"/>
            <a:srcRect l="33291" t="3895" r="27044" b="26944"/>
            <a:stretch/>
          </p:blipFill>
          <p:spPr>
            <a:xfrm rot="16200000">
              <a:off x="3290930" y="4450475"/>
              <a:ext cx="743294" cy="1296000"/>
            </a:xfrm>
            <a:prstGeom prst="rect">
              <a:avLst/>
            </a:prstGeom>
          </p:spPr>
        </p:pic>
      </p:grpSp>
      <p:grpSp>
        <p:nvGrpSpPr>
          <p:cNvPr id="42" name="Group 41">
            <a:extLst>
              <a:ext uri="{FF2B5EF4-FFF2-40B4-BE49-F238E27FC236}">
                <a16:creationId xmlns:a16="http://schemas.microsoft.com/office/drawing/2014/main" id="{65732D87-3C58-C6AB-E64A-EC569CE544EB}"/>
              </a:ext>
            </a:extLst>
          </p:cNvPr>
          <p:cNvGrpSpPr/>
          <p:nvPr/>
        </p:nvGrpSpPr>
        <p:grpSpPr>
          <a:xfrm>
            <a:off x="5281761" y="4271016"/>
            <a:ext cx="1296000" cy="1296000"/>
            <a:chOff x="5058303" y="4453845"/>
            <a:chExt cx="1296000" cy="1296000"/>
          </a:xfrm>
        </p:grpSpPr>
        <p:sp>
          <p:nvSpPr>
            <p:cNvPr id="31" name="Rounded Rectangle 30">
              <a:extLst>
                <a:ext uri="{FF2B5EF4-FFF2-40B4-BE49-F238E27FC236}">
                  <a16:creationId xmlns:a16="http://schemas.microsoft.com/office/drawing/2014/main" id="{CD3F399F-19BA-EDC2-E67E-EFEDE4810A7C}"/>
                </a:ext>
              </a:extLst>
            </p:cNvPr>
            <p:cNvSpPr/>
            <p:nvPr/>
          </p:nvSpPr>
          <p:spPr>
            <a:xfrm>
              <a:off x="5058303" y="4453845"/>
              <a:ext cx="1296000" cy="1296000"/>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Shape&#10;&#10;Description automatically generated with low confidence">
              <a:extLst>
                <a:ext uri="{FF2B5EF4-FFF2-40B4-BE49-F238E27FC236}">
                  <a16:creationId xmlns:a16="http://schemas.microsoft.com/office/drawing/2014/main" id="{BA80C9A8-866F-632D-DFE7-E4F0C9C80649}"/>
                </a:ext>
              </a:extLst>
            </p:cNvPr>
            <p:cNvPicPr>
              <a:picLocks noChangeAspect="1"/>
            </p:cNvPicPr>
            <p:nvPr/>
          </p:nvPicPr>
          <p:blipFill rotWithShape="1">
            <a:blip r:embed="rId10"/>
            <a:srcRect l="22066" r="22869" b="17429"/>
            <a:stretch/>
          </p:blipFill>
          <p:spPr>
            <a:xfrm>
              <a:off x="5322490" y="4475522"/>
              <a:ext cx="830859" cy="1245903"/>
            </a:xfrm>
            <a:prstGeom prst="rect">
              <a:avLst/>
            </a:prstGeom>
          </p:spPr>
        </p:pic>
      </p:grpSp>
      <p:grpSp>
        <p:nvGrpSpPr>
          <p:cNvPr id="43" name="Group 42">
            <a:extLst>
              <a:ext uri="{FF2B5EF4-FFF2-40B4-BE49-F238E27FC236}">
                <a16:creationId xmlns:a16="http://schemas.microsoft.com/office/drawing/2014/main" id="{6E670130-758D-E043-CB6C-D084BF8EA158}"/>
              </a:ext>
            </a:extLst>
          </p:cNvPr>
          <p:cNvGrpSpPr/>
          <p:nvPr/>
        </p:nvGrpSpPr>
        <p:grpSpPr>
          <a:xfrm>
            <a:off x="7661257" y="4267645"/>
            <a:ext cx="1296000" cy="1296000"/>
            <a:chOff x="6875914" y="4448673"/>
            <a:chExt cx="1296000" cy="1296000"/>
          </a:xfrm>
        </p:grpSpPr>
        <p:sp>
          <p:nvSpPr>
            <p:cNvPr id="32" name="Rounded Rectangle 31">
              <a:extLst>
                <a:ext uri="{FF2B5EF4-FFF2-40B4-BE49-F238E27FC236}">
                  <a16:creationId xmlns:a16="http://schemas.microsoft.com/office/drawing/2014/main" id="{C2C581BC-738D-73AE-C3FD-6A8A23E1FABE}"/>
                </a:ext>
              </a:extLst>
            </p:cNvPr>
            <p:cNvSpPr/>
            <p:nvPr/>
          </p:nvSpPr>
          <p:spPr>
            <a:xfrm>
              <a:off x="6875914" y="4448673"/>
              <a:ext cx="1296000" cy="1296000"/>
            </a:xfrm>
            <a:prstGeom prst="roundRect">
              <a:avLst/>
            </a:prstGeom>
            <a:solidFill>
              <a:srgbClr val="8DC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Shape&#10;&#10;Description automatically generated with low confidence">
              <a:extLst>
                <a:ext uri="{FF2B5EF4-FFF2-40B4-BE49-F238E27FC236}">
                  <a16:creationId xmlns:a16="http://schemas.microsoft.com/office/drawing/2014/main" id="{4EF4D163-BA09-9C28-0A8A-BB6B7B644A4D}"/>
                </a:ext>
              </a:extLst>
            </p:cNvPr>
            <p:cNvPicPr>
              <a:picLocks noChangeAspect="1"/>
            </p:cNvPicPr>
            <p:nvPr/>
          </p:nvPicPr>
          <p:blipFill rotWithShape="1">
            <a:blip r:embed="rId11"/>
            <a:srcRect l="12830" r="12076" b="24286"/>
            <a:stretch/>
          </p:blipFill>
          <p:spPr>
            <a:xfrm>
              <a:off x="6981577" y="4515278"/>
              <a:ext cx="1121196" cy="1130456"/>
            </a:xfrm>
            <a:prstGeom prst="rect">
              <a:avLst/>
            </a:prstGeom>
          </p:spPr>
        </p:pic>
      </p:grpSp>
      <p:grpSp>
        <p:nvGrpSpPr>
          <p:cNvPr id="44" name="Group 43">
            <a:extLst>
              <a:ext uri="{FF2B5EF4-FFF2-40B4-BE49-F238E27FC236}">
                <a16:creationId xmlns:a16="http://schemas.microsoft.com/office/drawing/2014/main" id="{D69CAB18-D8C5-6380-41A5-B51481317216}"/>
              </a:ext>
            </a:extLst>
          </p:cNvPr>
          <p:cNvGrpSpPr/>
          <p:nvPr/>
        </p:nvGrpSpPr>
        <p:grpSpPr>
          <a:xfrm>
            <a:off x="10040753" y="4267645"/>
            <a:ext cx="1296000" cy="1296000"/>
            <a:chOff x="8455184" y="4448673"/>
            <a:chExt cx="1296000" cy="1296000"/>
          </a:xfrm>
        </p:grpSpPr>
        <p:sp>
          <p:nvSpPr>
            <p:cNvPr id="35" name="Rounded Rectangle 34">
              <a:extLst>
                <a:ext uri="{FF2B5EF4-FFF2-40B4-BE49-F238E27FC236}">
                  <a16:creationId xmlns:a16="http://schemas.microsoft.com/office/drawing/2014/main" id="{3E2C8800-7A45-DDB0-B856-CFEFE0E117B2}"/>
                </a:ext>
              </a:extLst>
            </p:cNvPr>
            <p:cNvSpPr/>
            <p:nvPr/>
          </p:nvSpPr>
          <p:spPr>
            <a:xfrm>
              <a:off x="8455184" y="4448673"/>
              <a:ext cx="1296000" cy="1296000"/>
            </a:xfrm>
            <a:prstGeom prst="roundRect">
              <a:avLst/>
            </a:prstGeom>
            <a:solidFill>
              <a:srgbClr val="B43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Shape&#10;&#10;Description automatically generated with low confidence">
              <a:extLst>
                <a:ext uri="{FF2B5EF4-FFF2-40B4-BE49-F238E27FC236}">
                  <a16:creationId xmlns:a16="http://schemas.microsoft.com/office/drawing/2014/main" id="{91F0A906-B3C8-6419-FC85-4DF76AC132C6}"/>
                </a:ext>
              </a:extLst>
            </p:cNvPr>
            <p:cNvPicPr>
              <a:picLocks noChangeAspect="1"/>
            </p:cNvPicPr>
            <p:nvPr/>
          </p:nvPicPr>
          <p:blipFill rotWithShape="1">
            <a:blip r:embed="rId12"/>
            <a:srcRect l="21540" r="18695" b="17131"/>
            <a:stretch/>
          </p:blipFill>
          <p:spPr>
            <a:xfrm>
              <a:off x="8730074" y="4493865"/>
              <a:ext cx="869466" cy="1205615"/>
            </a:xfrm>
            <a:prstGeom prst="rect">
              <a:avLst/>
            </a:prstGeom>
          </p:spPr>
        </p:pic>
      </p:grpSp>
      <p:sp>
        <p:nvSpPr>
          <p:cNvPr id="18" name="TextBox 17">
            <a:extLst>
              <a:ext uri="{FF2B5EF4-FFF2-40B4-BE49-F238E27FC236}">
                <a16:creationId xmlns:a16="http://schemas.microsoft.com/office/drawing/2014/main" id="{AB5E6428-F086-9D40-FBD7-4B0BE1EFBD6F}"/>
              </a:ext>
            </a:extLst>
          </p:cNvPr>
          <p:cNvSpPr txBox="1"/>
          <p:nvPr/>
        </p:nvSpPr>
        <p:spPr>
          <a:xfrm>
            <a:off x="705630" y="5675765"/>
            <a:ext cx="2014140" cy="646331"/>
          </a:xfrm>
          <a:prstGeom prst="rect">
            <a:avLst/>
          </a:prstGeom>
          <a:noFill/>
        </p:spPr>
        <p:txBody>
          <a:bodyPr wrap="square" rtlCol="0">
            <a:spAutoFit/>
          </a:bodyPr>
          <a:lstStyle/>
          <a:p>
            <a:pPr algn="ctr"/>
            <a:r>
              <a:rPr lang="en-AU" dirty="0"/>
              <a:t>Having the right type of disease</a:t>
            </a:r>
          </a:p>
        </p:txBody>
      </p:sp>
      <p:sp>
        <p:nvSpPr>
          <p:cNvPr id="47" name="TextBox 46">
            <a:extLst>
              <a:ext uri="{FF2B5EF4-FFF2-40B4-BE49-F238E27FC236}">
                <a16:creationId xmlns:a16="http://schemas.microsoft.com/office/drawing/2014/main" id="{541967FC-7301-54A9-DF7E-BF8756E8AAE1}"/>
              </a:ext>
            </a:extLst>
          </p:cNvPr>
          <p:cNvSpPr txBox="1"/>
          <p:nvPr/>
        </p:nvSpPr>
        <p:spPr>
          <a:xfrm>
            <a:off x="900000" y="3673346"/>
            <a:ext cx="4832798" cy="400110"/>
          </a:xfrm>
          <a:prstGeom prst="rect">
            <a:avLst/>
          </a:prstGeom>
          <a:noFill/>
        </p:spPr>
        <p:txBody>
          <a:bodyPr wrap="none" rtlCol="0">
            <a:spAutoFit/>
          </a:bodyPr>
          <a:lstStyle/>
          <a:p>
            <a:r>
              <a:rPr lang="en-AU" sz="2000" b="1" u="sng" dirty="0"/>
              <a:t>Examples of some inclusion criteria may be:</a:t>
            </a:r>
          </a:p>
        </p:txBody>
      </p:sp>
      <p:sp>
        <p:nvSpPr>
          <p:cNvPr id="48" name="TextBox 47">
            <a:extLst>
              <a:ext uri="{FF2B5EF4-FFF2-40B4-BE49-F238E27FC236}">
                <a16:creationId xmlns:a16="http://schemas.microsoft.com/office/drawing/2014/main" id="{D2B0614E-B978-C9FA-4191-9984BEBE105D}"/>
              </a:ext>
            </a:extLst>
          </p:cNvPr>
          <p:cNvSpPr txBox="1"/>
          <p:nvPr/>
        </p:nvSpPr>
        <p:spPr>
          <a:xfrm>
            <a:off x="2833701" y="5675765"/>
            <a:ext cx="2014140" cy="646331"/>
          </a:xfrm>
          <a:prstGeom prst="rect">
            <a:avLst/>
          </a:prstGeom>
          <a:noFill/>
        </p:spPr>
        <p:txBody>
          <a:bodyPr wrap="square" rtlCol="0">
            <a:spAutoFit/>
          </a:bodyPr>
          <a:lstStyle/>
          <a:p>
            <a:pPr algn="ctr"/>
            <a:r>
              <a:rPr lang="en-AU" dirty="0"/>
              <a:t>Having the disease at the right ‘stage’</a:t>
            </a:r>
          </a:p>
        </p:txBody>
      </p:sp>
      <p:sp>
        <p:nvSpPr>
          <p:cNvPr id="49" name="TextBox 48">
            <a:extLst>
              <a:ext uri="{FF2B5EF4-FFF2-40B4-BE49-F238E27FC236}">
                <a16:creationId xmlns:a16="http://schemas.microsoft.com/office/drawing/2014/main" id="{77A63E43-087C-6E03-8A2F-73C63A094C92}"/>
              </a:ext>
            </a:extLst>
          </p:cNvPr>
          <p:cNvSpPr txBox="1"/>
          <p:nvPr/>
        </p:nvSpPr>
        <p:spPr>
          <a:xfrm>
            <a:off x="9561358" y="5675765"/>
            <a:ext cx="2338226" cy="646331"/>
          </a:xfrm>
          <a:prstGeom prst="rect">
            <a:avLst/>
          </a:prstGeom>
          <a:noFill/>
        </p:spPr>
        <p:txBody>
          <a:bodyPr wrap="square" rtlCol="0">
            <a:spAutoFit/>
          </a:bodyPr>
          <a:lstStyle/>
          <a:p>
            <a:pPr algn="ctr"/>
            <a:r>
              <a:rPr lang="en-AU" dirty="0"/>
              <a:t>If you have received a treatment before</a:t>
            </a:r>
          </a:p>
        </p:txBody>
      </p:sp>
      <p:sp>
        <p:nvSpPr>
          <p:cNvPr id="50" name="TextBox 49">
            <a:extLst>
              <a:ext uri="{FF2B5EF4-FFF2-40B4-BE49-F238E27FC236}">
                <a16:creationId xmlns:a16="http://schemas.microsoft.com/office/drawing/2014/main" id="{327FCB52-0FCB-519E-B364-E89BA182CCA0}"/>
              </a:ext>
            </a:extLst>
          </p:cNvPr>
          <p:cNvSpPr txBox="1"/>
          <p:nvPr/>
        </p:nvSpPr>
        <p:spPr>
          <a:xfrm>
            <a:off x="7239886" y="5675765"/>
            <a:ext cx="2175264" cy="646331"/>
          </a:xfrm>
          <a:prstGeom prst="rect">
            <a:avLst/>
          </a:prstGeom>
          <a:noFill/>
        </p:spPr>
        <p:txBody>
          <a:bodyPr wrap="square" rtlCol="0">
            <a:spAutoFit/>
          </a:bodyPr>
          <a:lstStyle/>
          <a:p>
            <a:pPr algn="ctr"/>
            <a:r>
              <a:rPr lang="en-AU" dirty="0"/>
              <a:t>If you blood results are in the right range</a:t>
            </a:r>
          </a:p>
        </p:txBody>
      </p:sp>
      <p:sp>
        <p:nvSpPr>
          <p:cNvPr id="51" name="TextBox 50">
            <a:extLst>
              <a:ext uri="{FF2B5EF4-FFF2-40B4-BE49-F238E27FC236}">
                <a16:creationId xmlns:a16="http://schemas.microsoft.com/office/drawing/2014/main" id="{1F794332-385D-5E8B-009C-00371BD9B3BD}"/>
              </a:ext>
            </a:extLst>
          </p:cNvPr>
          <p:cNvSpPr txBox="1"/>
          <p:nvPr/>
        </p:nvSpPr>
        <p:spPr>
          <a:xfrm>
            <a:off x="5088928" y="5675765"/>
            <a:ext cx="2014141" cy="646331"/>
          </a:xfrm>
          <a:prstGeom prst="rect">
            <a:avLst/>
          </a:prstGeom>
          <a:noFill/>
        </p:spPr>
        <p:txBody>
          <a:bodyPr wrap="square" rtlCol="0">
            <a:spAutoFit/>
          </a:bodyPr>
          <a:lstStyle/>
          <a:p>
            <a:pPr algn="ctr"/>
            <a:r>
              <a:rPr lang="en-AU" dirty="0"/>
              <a:t>Health conditions or activity levels</a:t>
            </a:r>
          </a:p>
        </p:txBody>
      </p:sp>
    </p:spTree>
    <p:custDataLst>
      <p:tags r:id="rId1"/>
    </p:custDataLst>
    <p:extLst>
      <p:ext uri="{BB962C8B-B14F-4D97-AF65-F5344CB8AC3E}">
        <p14:creationId xmlns:p14="http://schemas.microsoft.com/office/powerpoint/2010/main" val="3253006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VCCC Alliance support colour palette">
      <a:dk1>
        <a:srgbClr val="000000"/>
      </a:dk1>
      <a:lt1>
        <a:srgbClr val="FFFFFF"/>
      </a:lt1>
      <a:dk2>
        <a:srgbClr val="000000"/>
      </a:dk2>
      <a:lt2>
        <a:srgbClr val="FFFFFF"/>
      </a:lt2>
      <a:accent1>
        <a:srgbClr val="00C0F3"/>
      </a:accent1>
      <a:accent2>
        <a:srgbClr val="004659"/>
      </a:accent2>
      <a:accent3>
        <a:srgbClr val="8DC63F"/>
      </a:accent3>
      <a:accent4>
        <a:srgbClr val="46812B"/>
      </a:accent4>
      <a:accent5>
        <a:srgbClr val="F58220"/>
      </a:accent5>
      <a:accent6>
        <a:srgbClr val="C85C1A"/>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10731ACD1ECC418F8DEAD95E314473" ma:contentTypeVersion="9" ma:contentTypeDescription="Create a new document." ma:contentTypeScope="" ma:versionID="c46f3ab4aafea53b4f052f08c26c83da">
  <xsd:schema xmlns:xsd="http://www.w3.org/2001/XMLSchema" xmlns:xs="http://www.w3.org/2001/XMLSchema" xmlns:p="http://schemas.microsoft.com/office/2006/metadata/properties" xmlns:ns3="43eb2cec-ca6c-474e-9f96-9031594696a3" targetNamespace="http://schemas.microsoft.com/office/2006/metadata/properties" ma:root="true" ma:fieldsID="fe2bdec25dad90ab67dcb99ff85aa155" ns3:_="">
    <xsd:import namespace="43eb2cec-ca6c-474e-9f96-9031594696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eb2cec-ca6c-474e-9f96-9031594696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1EC0D-0100-4954-8524-42AF7A65DA6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3eb2cec-ca6c-474e-9f96-9031594696a3"/>
    <ds:schemaRef ds:uri="http://www.w3.org/XML/1998/namespace"/>
    <ds:schemaRef ds:uri="http://purl.org/dc/dcmitype/"/>
  </ds:schemaRefs>
</ds:datastoreItem>
</file>

<file path=customXml/itemProps2.xml><?xml version="1.0" encoding="utf-8"?>
<ds:datastoreItem xmlns:ds="http://schemas.openxmlformats.org/officeDocument/2006/customXml" ds:itemID="{3110ECF7-7898-4C87-81AD-FD437A9A476C}">
  <ds:schemaRefs>
    <ds:schemaRef ds:uri="http://schemas.microsoft.com/sharepoint/v3/contenttype/forms"/>
  </ds:schemaRefs>
</ds:datastoreItem>
</file>

<file path=customXml/itemProps3.xml><?xml version="1.0" encoding="utf-8"?>
<ds:datastoreItem xmlns:ds="http://schemas.openxmlformats.org/officeDocument/2006/customXml" ds:itemID="{DB8F12D8-DC45-4853-92B9-90FA7B64E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eb2cec-ca6c-474e-9f96-903159469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3749</TotalTime>
  <Words>2333</Words>
  <Application>Microsoft Office PowerPoint</Application>
  <PresentationFormat>Widescreen</PresentationFormat>
  <Paragraphs>244</Paragraphs>
  <Slides>19</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Apex New Light</vt:lpstr>
      <vt:lpstr>Arial</vt:lpstr>
      <vt:lpstr>Calibri</vt:lpstr>
      <vt:lpstr>Calibri Light</vt:lpstr>
      <vt:lpstr>FocoCCLight</vt:lpstr>
      <vt:lpstr>Segoe UI</vt:lpstr>
      <vt:lpstr>2_Office Theme</vt:lpstr>
      <vt:lpstr>Consumer awareness project </vt:lpstr>
      <vt:lpstr>Main points to cover during the session</vt:lpstr>
      <vt:lpstr>What is a Clinical Trial?</vt:lpstr>
      <vt:lpstr>Types of Trials</vt:lpstr>
      <vt:lpstr>Phases Of trials (focus on cancer)</vt:lpstr>
      <vt:lpstr>Common Terms Explained</vt:lpstr>
      <vt:lpstr>IS A Clinical trial right for me?</vt:lpstr>
      <vt:lpstr>Consumer Experience</vt:lpstr>
      <vt:lpstr>Focus on eligibility: Who can participate in a trial?</vt:lpstr>
      <vt:lpstr>PowerPoint Presentation</vt:lpstr>
      <vt:lpstr>A case study on eligibility: THis trial is not suitable</vt:lpstr>
      <vt:lpstr>Participation Cost and time</vt:lpstr>
      <vt:lpstr>OVERSIGHT On a clinical trial (e.g., Side effects)</vt:lpstr>
      <vt:lpstr>Clinical Trial Requirements and Processes: Informed Consent</vt:lpstr>
      <vt:lpstr>Benefits and drawbacks for the patient: Benefits</vt:lpstr>
      <vt:lpstr>Benefits and drawbacks for the patient: Drawbacks</vt:lpstr>
      <vt:lpstr>Teletrials</vt:lpstr>
      <vt:lpstr>Where to find information?</vt:lpstr>
      <vt:lpstr>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wickens</dc:creator>
  <cp:lastModifiedBy>Jessica Freeman</cp:lastModifiedBy>
  <cp:revision>100</cp:revision>
  <dcterms:created xsi:type="dcterms:W3CDTF">2021-08-02T11:41:31Z</dcterms:created>
  <dcterms:modified xsi:type="dcterms:W3CDTF">2023-10-23T00:03:49Z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92E783AA-555D-4904-83B1-7D5323D0BBBE</vt:lpwstr>
  </property>
  <property fmtid="{D5CDD505-2E9C-101B-9397-08002B2CF9AE}" pid="3" name="ArticulatePath">
    <vt:lpwstr>Slide deck (002)</vt:lpwstr>
  </property>
  <property fmtid="{D5CDD505-2E9C-101B-9397-08002B2CF9AE}" pid="4" name="ContentTypeId">
    <vt:lpwstr>0x0101006910731ACD1ECC418F8DEAD95E314473</vt:lpwstr>
  </property>
</Properties>
</file>